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797675" cy="9926625"/>
  <p:embeddedFontLst>
    <p:embeddedFont>
      <p:font typeface="Sarabun"/>
      <p:regular r:id="rId10"/>
      <p:bold r:id="rId11"/>
      <p:italic r:id="rId12"/>
      <p:boldItalic r:id="rId13"/>
    </p:embeddedFont>
    <p:embeddedFont>
      <p:font typeface="Chakra Petch"/>
      <p:regular r:id="rId14"/>
      <p:bold r:id="rId15"/>
      <p:italic r:id="rId16"/>
      <p:boldItalic r:id="rId17"/>
    </p:embeddedFont>
    <p:embeddedFont>
      <p:font typeface="Century Gothic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gCAfskU/vWi8fCJ9en382oy1AD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italic.fntdata"/><Relationship Id="rId11" Type="http://schemas.openxmlformats.org/officeDocument/2006/relationships/font" Target="fonts/Sarabun-bold.fntdata"/><Relationship Id="rId22" Type="http://customschemas.google.com/relationships/presentationmetadata" Target="metadata"/><Relationship Id="rId10" Type="http://schemas.openxmlformats.org/officeDocument/2006/relationships/font" Target="fonts/Sarabun-regular.fntdata"/><Relationship Id="rId21" Type="http://schemas.openxmlformats.org/officeDocument/2006/relationships/font" Target="fonts/CenturyGothic-boldItalic.fntdata"/><Relationship Id="rId13" Type="http://schemas.openxmlformats.org/officeDocument/2006/relationships/font" Target="fonts/Sarabun-boldItalic.fntdata"/><Relationship Id="rId12" Type="http://schemas.openxmlformats.org/officeDocument/2006/relationships/font" Target="fonts/Sarabun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ChakraPetch-bold.fntdata"/><Relationship Id="rId14" Type="http://schemas.openxmlformats.org/officeDocument/2006/relationships/font" Target="fonts/ChakraPetch-regular.fntdata"/><Relationship Id="rId17" Type="http://schemas.openxmlformats.org/officeDocument/2006/relationships/font" Target="fonts/ChakraPetch-boldItalic.fntdata"/><Relationship Id="rId16" Type="http://schemas.openxmlformats.org/officeDocument/2006/relationships/font" Target="fonts/ChakraPetch-italic.fntdata"/><Relationship Id="rId5" Type="http://schemas.openxmlformats.org/officeDocument/2006/relationships/slide" Target="slides/slide1.xml"/><Relationship Id="rId19" Type="http://schemas.openxmlformats.org/officeDocument/2006/relationships/font" Target="fonts/CenturyGothic-bold.fntdata"/><Relationship Id="rId6" Type="http://schemas.openxmlformats.org/officeDocument/2006/relationships/slide" Target="slides/slide2.xml"/><Relationship Id="rId18" Type="http://schemas.openxmlformats.org/officeDocument/2006/relationships/font" Target="fonts/CenturyGothic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1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3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4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:notes"/>
          <p:cNvSpPr txBox="1"/>
          <p:nvPr>
            <p:ph idx="1" type="body"/>
          </p:nvPr>
        </p:nvSpPr>
        <p:spPr>
          <a:xfrm>
            <a:off x="679750" y="4715125"/>
            <a:ext cx="5438125" cy="4466975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5:notes"/>
          <p:cNvSpPr/>
          <p:nvPr>
            <p:ph idx="2" type="sldImg"/>
          </p:nvPr>
        </p:nvSpPr>
        <p:spPr>
          <a:xfrm>
            <a:off x="1133150" y="744475"/>
            <a:ext cx="4532000" cy="37224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noramic Picture with Caption">
  <p:cSld name="Panoramic Picture with Capti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685777" y="4697360"/>
            <a:ext cx="10822034" cy="8193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/>
          <p:nvPr>
            <p:ph idx="2" type="pic"/>
          </p:nvPr>
        </p:nvSpPr>
        <p:spPr>
          <a:xfrm>
            <a:off x="681727" y="941439"/>
            <a:ext cx="10821840" cy="3478161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685800" y="5516715"/>
            <a:ext cx="10820400" cy="7019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5" name="Google Shape;75;p16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79" name="Google Shape;7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7"/>
          <p:cNvSpPr txBox="1"/>
          <p:nvPr>
            <p:ph type="title"/>
          </p:nvPr>
        </p:nvSpPr>
        <p:spPr>
          <a:xfrm>
            <a:off x="685800" y="753532"/>
            <a:ext cx="10820400" cy="280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1024467" y="3649133"/>
            <a:ext cx="10130516" cy="999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2" name="Google Shape;82;p17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7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7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86" name="Google Shape;8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8"/>
          <p:cNvSpPr txBox="1"/>
          <p:nvPr>
            <p:ph type="title"/>
          </p:nvPr>
        </p:nvSpPr>
        <p:spPr>
          <a:xfrm>
            <a:off x="1024467" y="753533"/>
            <a:ext cx="10151533" cy="26044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1303865" y="3365556"/>
            <a:ext cx="9592736" cy="444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9" name="Google Shape;89;p18"/>
          <p:cNvSpPr txBox="1"/>
          <p:nvPr>
            <p:ph idx="2" type="body"/>
          </p:nvPr>
        </p:nvSpPr>
        <p:spPr>
          <a:xfrm>
            <a:off x="1024467" y="3959862"/>
            <a:ext cx="10151533" cy="679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0" name="Google Shape;90;p18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8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8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  <p:sp>
        <p:nvSpPr>
          <p:cNvPr id="93" name="Google Shape;93;p1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lang="th-TH" sz="80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94" name="Google Shape;94;p18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lang="th-TH" sz="80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96" name="Google Shape;96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 txBox="1"/>
          <p:nvPr>
            <p:ph type="title"/>
          </p:nvPr>
        </p:nvSpPr>
        <p:spPr>
          <a:xfrm>
            <a:off x="1024495" y="1124701"/>
            <a:ext cx="10146186" cy="2511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1024467" y="3648315"/>
            <a:ext cx="10144654" cy="9998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9" name="Google Shape;99;p19"/>
          <p:cNvSpPr txBox="1"/>
          <p:nvPr>
            <p:ph idx="10" type="dt"/>
          </p:nvPr>
        </p:nvSpPr>
        <p:spPr>
          <a:xfrm>
            <a:off x="7814452" y="378883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9"/>
          <p:cNvSpPr txBox="1"/>
          <p:nvPr>
            <p:ph idx="11" type="ftr"/>
          </p:nvPr>
        </p:nvSpPr>
        <p:spPr>
          <a:xfrm>
            <a:off x="685800" y="378883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9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">
  <p:cSld name="3 Colum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2895600" y="761999"/>
            <a:ext cx="8610599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685800" y="2202080"/>
            <a:ext cx="3456432" cy="617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5" name="Google Shape;105;p20"/>
          <p:cNvSpPr txBox="1"/>
          <p:nvPr>
            <p:ph idx="2" type="body"/>
          </p:nvPr>
        </p:nvSpPr>
        <p:spPr>
          <a:xfrm>
            <a:off x="685799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6" name="Google Shape;106;p20"/>
          <p:cNvSpPr txBox="1"/>
          <p:nvPr>
            <p:ph idx="3" type="body"/>
          </p:nvPr>
        </p:nvSpPr>
        <p:spPr>
          <a:xfrm>
            <a:off x="4368800" y="2201333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7" name="Google Shape;107;p20"/>
          <p:cNvSpPr txBox="1"/>
          <p:nvPr>
            <p:ph idx="4" type="body"/>
          </p:nvPr>
        </p:nvSpPr>
        <p:spPr>
          <a:xfrm>
            <a:off x="4366858" y="2904067"/>
            <a:ext cx="3456432" cy="3314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8" name="Google Shape;108;p20"/>
          <p:cNvSpPr txBox="1"/>
          <p:nvPr>
            <p:ph idx="5" type="body"/>
          </p:nvPr>
        </p:nvSpPr>
        <p:spPr>
          <a:xfrm>
            <a:off x="8051800" y="2192866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9" name="Google Shape;109;p20"/>
          <p:cNvSpPr txBox="1"/>
          <p:nvPr>
            <p:ph idx="6" type="body"/>
          </p:nvPr>
        </p:nvSpPr>
        <p:spPr>
          <a:xfrm>
            <a:off x="8051801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20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0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0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icture Column">
  <p:cSld name="3 Picture Column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2895600" y="762000"/>
            <a:ext cx="8610599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688618" y="4191000"/>
            <a:ext cx="3451582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6" name="Google Shape;116;p21"/>
          <p:cNvSpPr/>
          <p:nvPr>
            <p:ph idx="2" type="pic"/>
          </p:nvPr>
        </p:nvSpPr>
        <p:spPr>
          <a:xfrm>
            <a:off x="688618" y="2362200"/>
            <a:ext cx="3451582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17" name="Google Shape;117;p21"/>
          <p:cNvSpPr txBox="1"/>
          <p:nvPr>
            <p:ph idx="3" type="body"/>
          </p:nvPr>
        </p:nvSpPr>
        <p:spPr>
          <a:xfrm>
            <a:off x="688618" y="4873764"/>
            <a:ext cx="3451582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8" name="Google Shape;118;p21"/>
          <p:cNvSpPr txBox="1"/>
          <p:nvPr>
            <p:ph idx="4" type="body"/>
          </p:nvPr>
        </p:nvSpPr>
        <p:spPr>
          <a:xfrm>
            <a:off x="4374263" y="4191000"/>
            <a:ext cx="3448935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9" name="Google Shape;119;p21"/>
          <p:cNvSpPr/>
          <p:nvPr>
            <p:ph idx="5" type="pic"/>
          </p:nvPr>
        </p:nvSpPr>
        <p:spPr>
          <a:xfrm>
            <a:off x="4374263" y="2362200"/>
            <a:ext cx="3448936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20" name="Google Shape;120;p21"/>
          <p:cNvSpPr txBox="1"/>
          <p:nvPr>
            <p:ph idx="6" type="body"/>
          </p:nvPr>
        </p:nvSpPr>
        <p:spPr>
          <a:xfrm>
            <a:off x="4374264" y="4873763"/>
            <a:ext cx="344893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1" name="Google Shape;121;p21"/>
          <p:cNvSpPr txBox="1"/>
          <p:nvPr>
            <p:ph idx="7" type="body"/>
          </p:nvPr>
        </p:nvSpPr>
        <p:spPr>
          <a:xfrm>
            <a:off x="8049731" y="4191000"/>
            <a:ext cx="3456469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2" name="Google Shape;122;p21"/>
          <p:cNvSpPr/>
          <p:nvPr>
            <p:ph idx="8" type="pic"/>
          </p:nvPr>
        </p:nvSpPr>
        <p:spPr>
          <a:xfrm>
            <a:off x="8049855" y="2362200"/>
            <a:ext cx="3447878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23" name="Google Shape;123;p21"/>
          <p:cNvSpPr txBox="1"/>
          <p:nvPr>
            <p:ph idx="9" type="body"/>
          </p:nvPr>
        </p:nvSpPr>
        <p:spPr>
          <a:xfrm>
            <a:off x="8049731" y="4873761"/>
            <a:ext cx="345244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4" name="Google Shape;124;p21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2"/>
          <p:cNvSpPr txBox="1"/>
          <p:nvPr>
            <p:ph idx="1" type="body"/>
          </p:nvPr>
        </p:nvSpPr>
        <p:spPr>
          <a:xfrm rot="5400000">
            <a:off x="4083938" y="-1203579"/>
            <a:ext cx="4024125" cy="108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2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2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34" name="Google Shape;134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3"/>
          <p:cNvSpPr txBox="1"/>
          <p:nvPr>
            <p:ph type="title"/>
          </p:nvPr>
        </p:nvSpPr>
        <p:spPr>
          <a:xfrm rot="5400000">
            <a:off x="8525934" y="1667933"/>
            <a:ext cx="390313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3"/>
          <p:cNvSpPr txBox="1"/>
          <p:nvPr>
            <p:ph idx="1" type="body"/>
          </p:nvPr>
        </p:nvSpPr>
        <p:spPr>
          <a:xfrm rot="5400000">
            <a:off x="3175000" y="-1405467"/>
            <a:ext cx="3903133" cy="8204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3"/>
          <p:cNvSpPr txBox="1"/>
          <p:nvPr>
            <p:ph idx="10" type="dt"/>
          </p:nvPr>
        </p:nvSpPr>
        <p:spPr>
          <a:xfrm>
            <a:off x="7814452" y="379941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3"/>
          <p:cNvSpPr txBox="1"/>
          <p:nvPr>
            <p:ph idx="11" type="ftr"/>
          </p:nvPr>
        </p:nvSpPr>
        <p:spPr>
          <a:xfrm>
            <a:off x="685800" y="381000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3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23" name="Google Shape;23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9"/>
          <p:cNvSpPr txBox="1"/>
          <p:nvPr>
            <p:ph type="ctrTitle"/>
          </p:nvPr>
        </p:nvSpPr>
        <p:spPr>
          <a:xfrm>
            <a:off x="1371600" y="1803405"/>
            <a:ext cx="9448800" cy="1825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subTitle"/>
          </p:nvPr>
        </p:nvSpPr>
        <p:spPr>
          <a:xfrm>
            <a:off x="1371600" y="3632201"/>
            <a:ext cx="9448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7909561" y="4314328"/>
            <a:ext cx="2910840" cy="37464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1371600" y="4323845"/>
            <a:ext cx="640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077200" y="143086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30" name="Google Shape;30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"/>
          <p:cNvSpPr txBox="1"/>
          <p:nvPr>
            <p:ph type="title"/>
          </p:nvPr>
        </p:nvSpPr>
        <p:spPr>
          <a:xfrm>
            <a:off x="685800" y="753533"/>
            <a:ext cx="10820399" cy="28019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1" type="body"/>
          </p:nvPr>
        </p:nvSpPr>
        <p:spPr>
          <a:xfrm>
            <a:off x="1024467" y="3641725"/>
            <a:ext cx="10490200" cy="955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685800" y="381001"/>
            <a:ext cx="6991492" cy="36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6858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61722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title"/>
          </p:nvPr>
        </p:nvSpPr>
        <p:spPr>
          <a:xfrm>
            <a:off x="2895600" y="762000"/>
            <a:ext cx="8610600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body"/>
          </p:nvPr>
        </p:nvSpPr>
        <p:spPr>
          <a:xfrm>
            <a:off x="914409" y="2183802"/>
            <a:ext cx="50799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12"/>
          <p:cNvSpPr txBox="1"/>
          <p:nvPr>
            <p:ph idx="2" type="body"/>
          </p:nvPr>
        </p:nvSpPr>
        <p:spPr>
          <a:xfrm>
            <a:off x="685800" y="3132666"/>
            <a:ext cx="5311775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3" type="body"/>
          </p:nvPr>
        </p:nvSpPr>
        <p:spPr>
          <a:xfrm>
            <a:off x="6400800" y="2183802"/>
            <a:ext cx="510540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2"/>
          <p:cNvSpPr txBox="1"/>
          <p:nvPr>
            <p:ph idx="4" type="body"/>
          </p:nvPr>
        </p:nvSpPr>
        <p:spPr>
          <a:xfrm>
            <a:off x="6172200" y="3132666"/>
            <a:ext cx="5334000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12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3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>
            <p:ph type="title"/>
          </p:nvPr>
        </p:nvSpPr>
        <p:spPr>
          <a:xfrm>
            <a:off x="685800" y="1524000"/>
            <a:ext cx="4114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" type="body"/>
          </p:nvPr>
        </p:nvSpPr>
        <p:spPr>
          <a:xfrm>
            <a:off x="4995582" y="746759"/>
            <a:ext cx="6510618" cy="547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2" type="body"/>
          </p:nvPr>
        </p:nvSpPr>
        <p:spPr>
          <a:xfrm>
            <a:off x="685800" y="3124199"/>
            <a:ext cx="411480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685800" y="1524000"/>
            <a:ext cx="687324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/>
          <p:nvPr>
            <p:ph idx="2" type="pic"/>
          </p:nvPr>
        </p:nvSpPr>
        <p:spPr>
          <a:xfrm>
            <a:off x="7861238" y="751241"/>
            <a:ext cx="3644962" cy="5467443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685800" y="3124199"/>
            <a:ext cx="687324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5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5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EF1F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TOP.png" id="6" name="Google Shape;6;p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6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6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1" name="Google Shape;11;p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th-TH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7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15.png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25.png"/><Relationship Id="rId5" Type="http://schemas.openxmlformats.org/officeDocument/2006/relationships/image" Target="../media/image29.jpg"/><Relationship Id="rId6" Type="http://schemas.openxmlformats.org/officeDocument/2006/relationships/image" Target="../media/image17.png"/><Relationship Id="rId7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6.png"/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9.png"/><Relationship Id="rId9" Type="http://schemas.openxmlformats.org/officeDocument/2006/relationships/image" Target="../media/image25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9.png"/><Relationship Id="rId8" Type="http://schemas.openxmlformats.org/officeDocument/2006/relationships/image" Target="../media/image2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jpg"/><Relationship Id="rId4" Type="http://schemas.openxmlformats.org/officeDocument/2006/relationships/image" Target="../media/image20.png"/><Relationship Id="rId5" Type="http://schemas.openxmlformats.org/officeDocument/2006/relationships/image" Target="../media/image22.png"/><Relationship Id="rId6" Type="http://schemas.openxmlformats.org/officeDocument/2006/relationships/image" Target="../media/image28.png"/><Relationship Id="rId7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"/>
          <p:cNvSpPr/>
          <p:nvPr/>
        </p:nvSpPr>
        <p:spPr>
          <a:xfrm>
            <a:off x="779025" y="1958314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0000FF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๑. วิสัยทัศน์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"/>
          <p:cNvSpPr/>
          <p:nvPr/>
        </p:nvSpPr>
        <p:spPr>
          <a:xfrm>
            <a:off x="720796" y="2874417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000066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๒. หลักการ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"/>
          <p:cNvSpPr/>
          <p:nvPr/>
        </p:nvSpPr>
        <p:spPr>
          <a:xfrm>
            <a:off x="774137" y="4656984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0066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๔. สมรรถนะสำคัญ</a:t>
            </a:r>
            <a:b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ของผู้เรียน 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"/>
          <p:cNvSpPr/>
          <p:nvPr/>
        </p:nvSpPr>
        <p:spPr>
          <a:xfrm>
            <a:off x="759199" y="5581925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6633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๕. คุณลักษณะ</a:t>
            </a:r>
            <a:b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อันพึงประสงค์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"/>
          <p:cNvSpPr/>
          <p:nvPr/>
        </p:nvSpPr>
        <p:spPr>
          <a:xfrm>
            <a:off x="9617708" y="4117943"/>
            <a:ext cx="1719428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174E7B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๘. โครงสร้างเวลาเรียน 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1"/>
          <p:cNvSpPr/>
          <p:nvPr/>
        </p:nvSpPr>
        <p:spPr>
          <a:xfrm>
            <a:off x="9639818" y="3174807"/>
            <a:ext cx="1719427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A42D0C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๗. กิจกรรม</a:t>
            </a:r>
            <a:b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พัฒนาผู้เรียน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"/>
          <p:cNvSpPr/>
          <p:nvPr/>
        </p:nvSpPr>
        <p:spPr>
          <a:xfrm>
            <a:off x="9388867" y="1766856"/>
            <a:ext cx="2221327" cy="4643421"/>
          </a:xfrm>
          <a:prstGeom prst="roundRect">
            <a:avLst>
              <a:gd fmla="val 16667" name="adj"/>
            </a:avLst>
          </a:prstGeom>
          <a:solidFill>
            <a:srgbClr val="FFFF00">
              <a:alpha val="3921"/>
            </a:srgbClr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1" name="Google Shape;151;p1"/>
          <p:cNvSpPr/>
          <p:nvPr/>
        </p:nvSpPr>
        <p:spPr>
          <a:xfrm>
            <a:off x="2863376" y="418347"/>
            <a:ext cx="6596414" cy="758624"/>
          </a:xfrm>
          <a:prstGeom prst="roundRect">
            <a:avLst>
              <a:gd fmla="val 16667" name="adj"/>
            </a:avLst>
          </a:prstGeom>
          <a:solidFill>
            <a:srgbClr val="0000FF"/>
          </a:solidFill>
          <a:ln cap="flat" cmpd="sng" w="127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หลักสูตรแกนกลางการศึกษาขั้นพื้นฐาน พุทธศักราช ๒๕๕๑</a:t>
            </a:r>
            <a:endParaRPr b="1" i="0" sz="2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"/>
          <p:cNvSpPr/>
          <p:nvPr/>
        </p:nvSpPr>
        <p:spPr>
          <a:xfrm>
            <a:off x="9674113" y="5062824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6633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๙. การวัดและประเมินผลการเรียนรู้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"/>
          <p:cNvSpPr/>
          <p:nvPr/>
        </p:nvSpPr>
        <p:spPr>
          <a:xfrm>
            <a:off x="9613339" y="2176758"/>
            <a:ext cx="1804524" cy="751727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๖. มาตรฐานการเรียนรู้และตัวชี้วัด </a:t>
            </a:r>
            <a:br>
              <a:rPr b="1" i="0" lang="th-TH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th-TH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(๘ กลุ่มสาระการเรียนรู้)</a:t>
            </a:r>
            <a:endParaRPr b="1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"/>
          <p:cNvSpPr/>
          <p:nvPr/>
        </p:nvSpPr>
        <p:spPr>
          <a:xfrm>
            <a:off x="496162" y="1766856"/>
            <a:ext cx="2252794" cy="4584671"/>
          </a:xfrm>
          <a:prstGeom prst="roundRect">
            <a:avLst>
              <a:gd fmla="val 16667" name="adj"/>
            </a:avLst>
          </a:prstGeom>
          <a:solidFill>
            <a:srgbClr val="FFFF00">
              <a:alpha val="3921"/>
            </a:srgbClr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55" name="Google Shape;155;p1"/>
          <p:cNvPicPr preferRelativeResize="0"/>
          <p:nvPr/>
        </p:nvPicPr>
        <p:blipFill rotWithShape="1">
          <a:blip r:embed="rId3">
            <a:alphaModFix/>
          </a:blip>
          <a:srcRect b="0" l="0" r="49323" t="-353"/>
          <a:stretch/>
        </p:blipFill>
        <p:spPr>
          <a:xfrm rot="-1047695">
            <a:off x="3356269" y="1982241"/>
            <a:ext cx="2728973" cy="3704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"/>
          <p:cNvPicPr preferRelativeResize="0"/>
          <p:nvPr/>
        </p:nvPicPr>
        <p:blipFill rotWithShape="1">
          <a:blip r:embed="rId3">
            <a:alphaModFix/>
          </a:blip>
          <a:srcRect b="0" l="49073" r="0" t="0"/>
          <a:stretch/>
        </p:blipFill>
        <p:spPr>
          <a:xfrm>
            <a:off x="6065498" y="1920997"/>
            <a:ext cx="2766789" cy="3680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74113" y="50627"/>
            <a:ext cx="1018225" cy="1445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1"/>
          <p:cNvSpPr/>
          <p:nvPr/>
        </p:nvSpPr>
        <p:spPr>
          <a:xfrm>
            <a:off x="756508" y="3808204"/>
            <a:ext cx="1664494" cy="645156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80008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th-TH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๓. จุดหมาย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"/>
          <p:cNvSpPr/>
          <p:nvPr/>
        </p:nvSpPr>
        <p:spPr>
          <a:xfrm>
            <a:off x="128588" y="4604367"/>
            <a:ext cx="7343536" cy="2211221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FFCC">
              <a:alpha val="34117"/>
            </a:srgbClr>
          </a:solid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4" name="Google Shape;164;p2"/>
          <p:cNvSpPr/>
          <p:nvPr/>
        </p:nvSpPr>
        <p:spPr>
          <a:xfrm>
            <a:off x="1023541" y="81206"/>
            <a:ext cx="1449909" cy="434844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12700">
            <a:solidFill>
              <a:srgbClr val="A221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rgbClr val="000000"/>
                </a:solidFill>
                <a:latin typeface="Chakra Petch"/>
                <a:ea typeface="Chakra Petch"/>
                <a:cs typeface="Chakra Petch"/>
                <a:sym typeface="Chakra Petch"/>
              </a:rPr>
              <a:t>๑. วิสัยทัศน์</a:t>
            </a:r>
            <a:endParaRPr b="1" sz="1800">
              <a:solidFill>
                <a:srgbClr val="000000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sp>
        <p:nvSpPr>
          <p:cNvPr id="165" name="Google Shape;165;p2"/>
          <p:cNvSpPr/>
          <p:nvPr/>
        </p:nvSpPr>
        <p:spPr>
          <a:xfrm>
            <a:off x="186969" y="610812"/>
            <a:ext cx="3251556" cy="1962670"/>
          </a:xfrm>
          <a:prstGeom prst="roundRect">
            <a:avLst>
              <a:gd fmla="val 16667" name="adj"/>
            </a:avLst>
          </a:prstGeom>
          <a:solidFill>
            <a:srgbClr val="FAF1D5"/>
          </a:solidFill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หลักสูตรแกนกลางการศึกษาขั้นพื้นฐาน มุ่งพัฒนาผู้เรียน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ทุกคน ซึ่งเป็นกำลังของชาติ ให้เป็นมนุษย์ที่มีความสมดุล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ทั้งด้านร่างกาย ความรู้ คุณธรรม มีจิตสำนึกในความเป็นพลเมืองไทยและเป็นพลโลก ยึดมั่นในการปกครองตามระบอบประชาธิปไตยอันมีพระมหากษัตริย์ทรงเป็นประมุข 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มีความรู้และทักษะพื้นฐาน รวมทั้งเจตคติที่จำเป็นต่อการศึกษาต่อ การประกอบอาชีพ และการศึกษาตลอดชีวิต โดยมุ่งเน้นผู้เรียนเป็นสำคัญบนพื้นฐานความเชื่อว่า 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ทุกคนสามารถเรียนรู้และพัฒนาตนเองได้เต็มตามศักยภาพ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166" name="Google Shape;166;p2"/>
          <p:cNvSpPr/>
          <p:nvPr/>
        </p:nvSpPr>
        <p:spPr>
          <a:xfrm>
            <a:off x="7152548" y="428394"/>
            <a:ext cx="3222188" cy="4621989"/>
          </a:xfrm>
          <a:prstGeom prst="roundRect">
            <a:avLst>
              <a:gd fmla="val 16667" name="adj"/>
            </a:avLst>
          </a:prstGeom>
          <a:solidFill>
            <a:srgbClr val="ECF5E3"/>
          </a:solidFill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มีคุณธรรม จริยธรรม และค่านิยมที่พึงประสงค์เห็นคุณค่าของตนเอง มีวินัยและปฏิบัติตามหลักธรรมของพระพุทธศาสนา หรือศาสนาที่ตนนับถือ ยึดหลักปรัชญาของเศรษฐกิจพอเพียง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เป็นหลักสูตรการศึกษาเพื่อปวงชน 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มีความรู้อันเป็นสากลและมีความสามารถ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ในการสื่อสาร การคิด การแก้ปัญหา การใช้เทคโนโลยีและมีทักษะชีวิต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มีสุขภาพกายและสุขภาพจิตที่ดี มีสุขนิสัย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รักการออกกำลังกาย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มีความรักชาติ มีจิตสำนึกในความเป็นพลเมืองไทยและพลโลก ยึดมั่นในวิถีชีวิตและการปกครองตามระบอบประชาธิปไตยอันมีพระมหากษัตริย์ทรงเป็นประมุข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entury Gothic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มีจิตสำนึกในการอนุรักษ์วัฒนธรรมและ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ภูมิปัญญาไทย การอนุรักษ์และพัฒนาสิ่งแวดล้อม มีจิตสาธารณะที่มุ่งทำประโยชน์และสร้างสิ่งที่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ดีงาม ในสังคม และอยู่ร่วมกันในสังคม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อย่างมีความสุข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167" name="Google Shape;167;p2"/>
          <p:cNvSpPr/>
          <p:nvPr/>
        </p:nvSpPr>
        <p:spPr>
          <a:xfrm>
            <a:off x="7866888" y="108117"/>
            <a:ext cx="1904990" cy="413011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rgbClr val="000000"/>
                </a:solidFill>
                <a:latin typeface="Chakra Petch"/>
                <a:ea typeface="Chakra Petch"/>
                <a:cs typeface="Chakra Petch"/>
                <a:sym typeface="Chakra Petch"/>
              </a:rPr>
              <a:t>๓. จุดหมายของหลักสูตร</a:t>
            </a:r>
            <a:endParaRPr b="1" sz="1800">
              <a:solidFill>
                <a:srgbClr val="000000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grpSp>
        <p:nvGrpSpPr>
          <p:cNvPr id="168" name="Google Shape;168;p2"/>
          <p:cNvGrpSpPr/>
          <p:nvPr/>
        </p:nvGrpSpPr>
        <p:grpSpPr>
          <a:xfrm>
            <a:off x="-81763" y="3015393"/>
            <a:ext cx="7274515" cy="1268571"/>
            <a:chOff x="2569202" y="1804090"/>
            <a:chExt cx="8810847" cy="1475945"/>
          </a:xfrm>
        </p:grpSpPr>
        <p:sp>
          <p:nvSpPr>
            <p:cNvPr id="169" name="Google Shape;169;p2"/>
            <p:cNvSpPr/>
            <p:nvPr/>
          </p:nvSpPr>
          <p:spPr>
            <a:xfrm>
              <a:off x="10336602" y="2020204"/>
              <a:ext cx="1043447" cy="1043899"/>
            </a:xfrm>
            <a:prstGeom prst="ellipse">
              <a:avLst/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0" name="Google Shape;170;p2"/>
            <p:cNvSpPr/>
            <p:nvPr/>
          </p:nvSpPr>
          <p:spPr>
            <a:xfrm>
              <a:off x="10370885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8001FF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มีจิตสาธารณะ</a:t>
              </a:r>
              <a:endParaRPr/>
            </a:p>
          </p:txBody>
        </p:sp>
        <p:sp>
          <p:nvSpPr>
            <p:cNvPr id="171" name="Google Shape;171;p2"/>
            <p:cNvSpPr/>
            <p:nvPr/>
          </p:nvSpPr>
          <p:spPr>
            <a:xfrm rot="2700000">
              <a:off x="9257010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2" name="Google Shape;172;p2"/>
            <p:cNvSpPr/>
            <p:nvPr/>
          </p:nvSpPr>
          <p:spPr>
            <a:xfrm>
              <a:off x="9292275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006600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รักความ</a:t>
              </a:r>
              <a:b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เป็นไทย</a:t>
              </a:r>
              <a:endParaRPr/>
            </a:p>
          </p:txBody>
        </p:sp>
        <p:sp>
          <p:nvSpPr>
            <p:cNvPr id="173" name="Google Shape;173;p2"/>
            <p:cNvSpPr/>
            <p:nvPr/>
          </p:nvSpPr>
          <p:spPr>
            <a:xfrm rot="2700000">
              <a:off x="8178400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4" name="Google Shape;174;p2"/>
            <p:cNvSpPr/>
            <p:nvPr/>
          </p:nvSpPr>
          <p:spPr>
            <a:xfrm>
              <a:off x="8213665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660066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มุ่งมั่น</a:t>
              </a:r>
              <a:b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ในการทำงาน</a:t>
              </a:r>
              <a:endParaRPr/>
            </a:p>
          </p:txBody>
        </p:sp>
        <p:sp>
          <p:nvSpPr>
            <p:cNvPr id="175" name="Google Shape;175;p2"/>
            <p:cNvSpPr/>
            <p:nvPr/>
          </p:nvSpPr>
          <p:spPr>
            <a:xfrm rot="2700000">
              <a:off x="7099790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6" name="Google Shape;176;p2"/>
            <p:cNvSpPr/>
            <p:nvPr/>
          </p:nvSpPr>
          <p:spPr>
            <a:xfrm>
              <a:off x="7135054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5F2C01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อยู่อย่างพอเพียง</a:t>
              </a:r>
              <a:endParaRPr/>
            </a:p>
          </p:txBody>
        </p:sp>
        <p:sp>
          <p:nvSpPr>
            <p:cNvPr id="177" name="Google Shape;177;p2"/>
            <p:cNvSpPr/>
            <p:nvPr/>
          </p:nvSpPr>
          <p:spPr>
            <a:xfrm rot="2700000">
              <a:off x="6021180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78" name="Google Shape;178;p2"/>
            <p:cNvSpPr/>
            <p:nvPr/>
          </p:nvSpPr>
          <p:spPr>
            <a:xfrm>
              <a:off x="6056444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174E7B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ใฝ่เรียนรู้</a:t>
              </a:r>
              <a:endParaRPr/>
            </a:p>
          </p:txBody>
        </p:sp>
        <p:sp>
          <p:nvSpPr>
            <p:cNvPr id="179" name="Google Shape;179;p2"/>
            <p:cNvSpPr/>
            <p:nvPr/>
          </p:nvSpPr>
          <p:spPr>
            <a:xfrm rot="2700000">
              <a:off x="4942569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0" name="Google Shape;180;p2"/>
            <p:cNvSpPr/>
            <p:nvPr/>
          </p:nvSpPr>
          <p:spPr>
            <a:xfrm>
              <a:off x="4977834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5C2A00"/>
            </a:solidFill>
            <a:ln cap="flat" cmpd="sng" w="12700">
              <a:solidFill>
                <a:srgbClr val="C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มีวินัย</a:t>
              </a:r>
              <a:endParaRPr/>
            </a:p>
          </p:txBody>
        </p:sp>
        <p:sp>
          <p:nvSpPr>
            <p:cNvPr id="181" name="Google Shape;181;p2"/>
            <p:cNvSpPr/>
            <p:nvPr/>
          </p:nvSpPr>
          <p:spPr>
            <a:xfrm rot="2700000">
              <a:off x="3863959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2" name="Google Shape;182;p2"/>
            <p:cNvSpPr/>
            <p:nvPr/>
          </p:nvSpPr>
          <p:spPr>
            <a:xfrm>
              <a:off x="3899224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FF0000">
                <a:alpha val="89803"/>
              </a:srgbClr>
            </a:solidFill>
            <a:ln cap="flat" cmpd="sng" w="12700">
              <a:solidFill>
                <a:srgbClr val="5C2A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ซื่อสัตย์สุจริต</a:t>
              </a:r>
              <a:endParaRPr/>
            </a:p>
          </p:txBody>
        </p:sp>
        <p:sp>
          <p:nvSpPr>
            <p:cNvPr id="183" name="Google Shape;183;p2"/>
            <p:cNvSpPr/>
            <p:nvPr/>
          </p:nvSpPr>
          <p:spPr>
            <a:xfrm rot="2700000">
              <a:off x="2785349" y="2020237"/>
              <a:ext cx="1043651" cy="1043651"/>
            </a:xfrm>
            <a:prstGeom prst="teardrop">
              <a:avLst>
                <a:gd fmla="val 100000" name="adj"/>
              </a:avLst>
            </a:pr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184" name="Google Shape;184;p2"/>
            <p:cNvSpPr/>
            <p:nvPr/>
          </p:nvSpPr>
          <p:spPr>
            <a:xfrm>
              <a:off x="2820614" y="2055007"/>
              <a:ext cx="974001" cy="974294"/>
            </a:xfrm>
            <a:custGeom>
              <a:rect b="b" l="l" r="r" t="t"/>
              <a:pathLst>
                <a:path extrusionOk="0" h="974294" w="974001">
                  <a:moveTo>
                    <a:pt x="0" y="487147"/>
                  </a:moveTo>
                  <a:cubicBezTo>
                    <a:pt x="0" y="218103"/>
                    <a:pt x="218038" y="0"/>
                    <a:pt x="487001" y="0"/>
                  </a:cubicBezTo>
                  <a:cubicBezTo>
                    <a:pt x="755964" y="0"/>
                    <a:pt x="974002" y="218103"/>
                    <a:pt x="974002" y="487147"/>
                  </a:cubicBezTo>
                  <a:cubicBezTo>
                    <a:pt x="974002" y="756191"/>
                    <a:pt x="755964" y="974294"/>
                    <a:pt x="487001" y="974294"/>
                  </a:cubicBezTo>
                  <a:cubicBezTo>
                    <a:pt x="218038" y="974294"/>
                    <a:pt x="0" y="756191"/>
                    <a:pt x="0" y="487147"/>
                  </a:cubicBezTo>
                  <a:close/>
                </a:path>
              </a:pathLst>
            </a:custGeom>
            <a:solidFill>
              <a:srgbClr val="0000FF">
                <a:alpha val="89803"/>
              </a:srgbClr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56975" lIns="156650" spcFirstLastPara="1" rIns="156650" wrap="square" tIns="1569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รักชาติ ศาสน์ กษัตริย์</a:t>
              </a:r>
              <a:endParaRPr/>
            </a:p>
          </p:txBody>
        </p:sp>
      </p:grpSp>
      <p:grpSp>
        <p:nvGrpSpPr>
          <p:cNvPr id="185" name="Google Shape;185;p2"/>
          <p:cNvGrpSpPr/>
          <p:nvPr/>
        </p:nvGrpSpPr>
        <p:grpSpPr>
          <a:xfrm>
            <a:off x="245111" y="5380398"/>
            <a:ext cx="6546214" cy="844062"/>
            <a:chOff x="4155853" y="4738538"/>
            <a:chExt cx="7373540" cy="950737"/>
          </a:xfrm>
        </p:grpSpPr>
        <p:sp>
          <p:nvSpPr>
            <p:cNvPr id="186" name="Google Shape;186;p2"/>
            <p:cNvSpPr/>
            <p:nvPr/>
          </p:nvSpPr>
          <p:spPr>
            <a:xfrm>
              <a:off x="9695711" y="4766447"/>
              <a:ext cx="897824" cy="912405"/>
            </a:xfrm>
            <a:custGeom>
              <a:rect b="b" l="l" r="r" t="t"/>
              <a:pathLst>
                <a:path extrusionOk="0" h="601493" w="700460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600209" y="0"/>
                  </a:lnTo>
                  <a:cubicBezTo>
                    <a:pt x="655576" y="0"/>
                    <a:pt x="700460" y="44884"/>
                    <a:pt x="700460" y="100251"/>
                  </a:cubicBezTo>
                  <a:lnTo>
                    <a:pt x="700460" y="501242"/>
                  </a:lnTo>
                  <a:cubicBezTo>
                    <a:pt x="700460" y="556609"/>
                    <a:pt x="655576" y="601493"/>
                    <a:pt x="600209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0000FF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การงานอาชีพ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"/>
            <p:cNvSpPr/>
            <p:nvPr/>
          </p:nvSpPr>
          <p:spPr>
            <a:xfrm>
              <a:off x="10522177" y="4776870"/>
              <a:ext cx="1007216" cy="912405"/>
            </a:xfrm>
            <a:custGeom>
              <a:rect b="b" l="l" r="r" t="t"/>
              <a:pathLst>
                <a:path extrusionOk="0" h="601493" w="700460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600209" y="0"/>
                  </a:lnTo>
                  <a:cubicBezTo>
                    <a:pt x="655576" y="0"/>
                    <a:pt x="700460" y="44884"/>
                    <a:pt x="700460" y="100251"/>
                  </a:cubicBezTo>
                  <a:lnTo>
                    <a:pt x="700460" y="501242"/>
                  </a:lnTo>
                  <a:cubicBezTo>
                    <a:pt x="700460" y="556609"/>
                    <a:pt x="655576" y="601493"/>
                    <a:pt x="600209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DF2D27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ภาษา</a:t>
              </a:r>
              <a:b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ต่างประเทศ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"/>
            <p:cNvSpPr/>
            <p:nvPr/>
          </p:nvSpPr>
          <p:spPr>
            <a:xfrm>
              <a:off x="9168115" y="4746499"/>
              <a:ext cx="615977" cy="912405"/>
            </a:xfrm>
            <a:custGeom>
              <a:rect b="b" l="l" r="r" t="t"/>
              <a:pathLst>
                <a:path extrusionOk="0" h="601493" w="557482">
                  <a:moveTo>
                    <a:pt x="0" y="92916"/>
                  </a:moveTo>
                  <a:cubicBezTo>
                    <a:pt x="0" y="41600"/>
                    <a:pt x="41600" y="0"/>
                    <a:pt x="92916" y="0"/>
                  </a:cubicBezTo>
                  <a:lnTo>
                    <a:pt x="464566" y="0"/>
                  </a:lnTo>
                  <a:cubicBezTo>
                    <a:pt x="515882" y="0"/>
                    <a:pt x="557482" y="41600"/>
                    <a:pt x="557482" y="92916"/>
                  </a:cubicBezTo>
                  <a:lnTo>
                    <a:pt x="557482" y="508577"/>
                  </a:lnTo>
                  <a:cubicBezTo>
                    <a:pt x="557482" y="559893"/>
                    <a:pt x="515882" y="601493"/>
                    <a:pt x="464566" y="601493"/>
                  </a:cubicBezTo>
                  <a:lnTo>
                    <a:pt x="92916" y="601493"/>
                  </a:lnTo>
                  <a:cubicBezTo>
                    <a:pt x="41600" y="601493"/>
                    <a:pt x="0" y="559893"/>
                    <a:pt x="0" y="508577"/>
                  </a:cubicBezTo>
                  <a:lnTo>
                    <a:pt x="0" y="92916"/>
                  </a:lnTo>
                  <a:close/>
                </a:path>
              </a:pathLst>
            </a:custGeom>
            <a:solidFill>
              <a:srgbClr val="174E7B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2925" lIns="72925" spcFirstLastPara="1" rIns="72925" wrap="square" tIns="729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ศิลปะ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"/>
            <p:cNvSpPr/>
            <p:nvPr/>
          </p:nvSpPr>
          <p:spPr>
            <a:xfrm>
              <a:off x="6105085" y="4738538"/>
              <a:ext cx="1052600" cy="912405"/>
            </a:xfrm>
            <a:custGeom>
              <a:rect b="b" l="l" r="r" t="t"/>
              <a:pathLst>
                <a:path extrusionOk="0" h="601493" w="835901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735650" y="0"/>
                  </a:lnTo>
                  <a:cubicBezTo>
                    <a:pt x="791017" y="0"/>
                    <a:pt x="835901" y="44884"/>
                    <a:pt x="835901" y="100251"/>
                  </a:cubicBezTo>
                  <a:lnTo>
                    <a:pt x="835901" y="501242"/>
                  </a:lnTo>
                  <a:cubicBezTo>
                    <a:pt x="835901" y="556609"/>
                    <a:pt x="791017" y="601493"/>
                    <a:pt x="735650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8B3E0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วิทยาศาสตร์และเทคโนโลยี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"/>
            <p:cNvSpPr/>
            <p:nvPr/>
          </p:nvSpPr>
          <p:spPr>
            <a:xfrm>
              <a:off x="7137263" y="4738538"/>
              <a:ext cx="1052560" cy="912405"/>
            </a:xfrm>
            <a:custGeom>
              <a:rect b="b" l="l" r="r" t="t"/>
              <a:pathLst>
                <a:path extrusionOk="0" h="601493" w="700460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600209" y="0"/>
                  </a:lnTo>
                  <a:cubicBezTo>
                    <a:pt x="655576" y="0"/>
                    <a:pt x="700460" y="44884"/>
                    <a:pt x="700460" y="100251"/>
                  </a:cubicBezTo>
                  <a:lnTo>
                    <a:pt x="700460" y="501242"/>
                  </a:lnTo>
                  <a:cubicBezTo>
                    <a:pt x="700460" y="556609"/>
                    <a:pt x="655576" y="601493"/>
                    <a:pt x="600209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5F2C01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สังคมศึกษา ศาสนา และวัฒนธรรม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"/>
            <p:cNvSpPr/>
            <p:nvPr/>
          </p:nvSpPr>
          <p:spPr>
            <a:xfrm>
              <a:off x="8156780" y="4747170"/>
              <a:ext cx="1043097" cy="912405"/>
            </a:xfrm>
            <a:custGeom>
              <a:rect b="b" l="l" r="r" t="t"/>
              <a:pathLst>
                <a:path extrusionOk="0" h="601493" w="700460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600209" y="0"/>
                  </a:lnTo>
                  <a:cubicBezTo>
                    <a:pt x="655576" y="0"/>
                    <a:pt x="700460" y="44884"/>
                    <a:pt x="700460" y="100251"/>
                  </a:cubicBezTo>
                  <a:lnTo>
                    <a:pt x="700460" y="501242"/>
                  </a:lnTo>
                  <a:cubicBezTo>
                    <a:pt x="700460" y="556609"/>
                    <a:pt x="655576" y="601493"/>
                    <a:pt x="600209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80008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สุขศึกษาและ</a:t>
              </a:r>
              <a:b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พลศึกษา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"/>
            <p:cNvSpPr/>
            <p:nvPr/>
          </p:nvSpPr>
          <p:spPr>
            <a:xfrm>
              <a:off x="4155853" y="4738538"/>
              <a:ext cx="890866" cy="912405"/>
            </a:xfrm>
            <a:custGeom>
              <a:rect b="b" l="l" r="r" t="t"/>
              <a:pathLst>
                <a:path extrusionOk="0" h="601493" w="700460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600209" y="0"/>
                  </a:lnTo>
                  <a:cubicBezTo>
                    <a:pt x="655576" y="0"/>
                    <a:pt x="700460" y="44884"/>
                    <a:pt x="700460" y="100251"/>
                  </a:cubicBezTo>
                  <a:lnTo>
                    <a:pt x="700460" y="501242"/>
                  </a:lnTo>
                  <a:cubicBezTo>
                    <a:pt x="700460" y="556609"/>
                    <a:pt x="655576" y="601493"/>
                    <a:pt x="600209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0000FF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ภาษาไทย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"/>
            <p:cNvSpPr/>
            <p:nvPr/>
          </p:nvSpPr>
          <p:spPr>
            <a:xfrm>
              <a:off x="5022837" y="4738538"/>
              <a:ext cx="1136134" cy="912405"/>
            </a:xfrm>
            <a:custGeom>
              <a:rect b="b" l="l" r="r" t="t"/>
              <a:pathLst>
                <a:path extrusionOk="0" h="601493" w="911501">
                  <a:moveTo>
                    <a:pt x="0" y="100251"/>
                  </a:moveTo>
                  <a:cubicBezTo>
                    <a:pt x="0" y="44884"/>
                    <a:pt x="44884" y="0"/>
                    <a:pt x="100251" y="0"/>
                  </a:cubicBezTo>
                  <a:lnTo>
                    <a:pt x="811250" y="0"/>
                  </a:lnTo>
                  <a:cubicBezTo>
                    <a:pt x="866617" y="0"/>
                    <a:pt x="911501" y="44884"/>
                    <a:pt x="911501" y="100251"/>
                  </a:cubicBezTo>
                  <a:lnTo>
                    <a:pt x="911501" y="501242"/>
                  </a:lnTo>
                  <a:cubicBezTo>
                    <a:pt x="911501" y="556609"/>
                    <a:pt x="866617" y="601493"/>
                    <a:pt x="811250" y="601493"/>
                  </a:cubicBezTo>
                  <a:lnTo>
                    <a:pt x="100251" y="601493"/>
                  </a:lnTo>
                  <a:cubicBezTo>
                    <a:pt x="44884" y="601493"/>
                    <a:pt x="0" y="556609"/>
                    <a:pt x="0" y="501242"/>
                  </a:cubicBezTo>
                  <a:lnTo>
                    <a:pt x="0" y="100251"/>
                  </a:lnTo>
                  <a:close/>
                </a:path>
              </a:pathLst>
            </a:custGeom>
            <a:solidFill>
              <a:srgbClr val="7030A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5075" lIns="75075" spcFirstLastPara="1" rIns="75075" wrap="square" tIns="750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คณิตศาสตร์</a:t>
              </a:r>
              <a:endParaRPr b="1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4" name="Google Shape;194;p2"/>
          <p:cNvSpPr/>
          <p:nvPr/>
        </p:nvSpPr>
        <p:spPr>
          <a:xfrm>
            <a:off x="10309717" y="170769"/>
            <a:ext cx="1599892" cy="500038"/>
          </a:xfrm>
          <a:prstGeom prst="roundRect">
            <a:avLst>
              <a:gd fmla="val 16667" name="adj"/>
            </a:avLst>
          </a:prstGeom>
          <a:solidFill>
            <a:srgbClr val="FFFF00"/>
          </a:solidFill>
          <a:ln cap="flat" cmpd="sng" w="12700">
            <a:solidFill>
              <a:srgbClr val="A221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rgbClr val="000000"/>
                </a:solidFill>
                <a:latin typeface="Chakra Petch"/>
                <a:ea typeface="Chakra Petch"/>
                <a:cs typeface="Chakra Petch"/>
                <a:sym typeface="Chakra Petch"/>
              </a:rPr>
              <a:t>๔. สมรรถนะสำคัญของผู้เรียน</a:t>
            </a:r>
            <a:endParaRPr b="1" sz="1800">
              <a:solidFill>
                <a:srgbClr val="000000"/>
              </a:solidFill>
              <a:latin typeface="Chakra Petch"/>
              <a:ea typeface="Chakra Petch"/>
              <a:cs typeface="Chakra Petch"/>
              <a:sym typeface="Chakra Petch"/>
            </a:endParaRPr>
          </a:p>
        </p:txBody>
      </p:sp>
      <p:grpSp>
        <p:nvGrpSpPr>
          <p:cNvPr id="195" name="Google Shape;195;p2"/>
          <p:cNvGrpSpPr/>
          <p:nvPr/>
        </p:nvGrpSpPr>
        <p:grpSpPr>
          <a:xfrm>
            <a:off x="9673335" y="5216833"/>
            <a:ext cx="1954415" cy="1470398"/>
            <a:chOff x="8356730" y="5003267"/>
            <a:chExt cx="2007491" cy="1470398"/>
          </a:xfrm>
        </p:grpSpPr>
        <p:sp>
          <p:nvSpPr>
            <p:cNvPr id="196" name="Google Shape;196;p2"/>
            <p:cNvSpPr/>
            <p:nvPr/>
          </p:nvSpPr>
          <p:spPr>
            <a:xfrm>
              <a:off x="8616973" y="5004970"/>
              <a:ext cx="1747248" cy="488234"/>
            </a:xfrm>
            <a:custGeom>
              <a:rect b="b" l="l" r="r" t="t"/>
              <a:pathLst>
                <a:path extrusionOk="0" h="488232" w="1747248">
                  <a:moveTo>
                    <a:pt x="1747248" y="488231"/>
                  </a:moveTo>
                  <a:lnTo>
                    <a:pt x="244116" y="488231"/>
                  </a:lnTo>
                  <a:lnTo>
                    <a:pt x="0" y="244116"/>
                  </a:lnTo>
                  <a:lnTo>
                    <a:pt x="244116" y="1"/>
                  </a:lnTo>
                  <a:lnTo>
                    <a:pt x="1747248" y="1"/>
                  </a:lnTo>
                  <a:lnTo>
                    <a:pt x="1747248" y="488231"/>
                  </a:lnTo>
                  <a:close/>
                </a:path>
              </a:pathLst>
            </a:custGeom>
            <a:solidFill>
              <a:srgbClr val="F9D4D2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7150" lIns="337350" spcFirstLastPara="1" rIns="106675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กิจกรรมแนะแนว</a:t>
              </a:r>
              <a:endParaRPr/>
            </a:p>
          </p:txBody>
        </p:sp>
        <p:sp>
          <p:nvSpPr>
            <p:cNvPr id="197" name="Google Shape;197;p2"/>
            <p:cNvSpPr/>
            <p:nvPr/>
          </p:nvSpPr>
          <p:spPr>
            <a:xfrm>
              <a:off x="8356730" y="5003267"/>
              <a:ext cx="488232" cy="488232"/>
            </a:xfrm>
            <a:prstGeom prst="ellipse">
              <a:avLst/>
            </a:prstGeom>
            <a:solidFill>
              <a:srgbClr val="EC807C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24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๑</a:t>
              </a:r>
              <a:endParaRPr/>
            </a:p>
          </p:txBody>
        </p:sp>
        <p:sp>
          <p:nvSpPr>
            <p:cNvPr id="198" name="Google Shape;198;p2"/>
            <p:cNvSpPr/>
            <p:nvPr/>
          </p:nvSpPr>
          <p:spPr>
            <a:xfrm>
              <a:off x="8600846" y="5480061"/>
              <a:ext cx="1747248" cy="488232"/>
            </a:xfrm>
            <a:custGeom>
              <a:rect b="b" l="l" r="r" t="t"/>
              <a:pathLst>
                <a:path extrusionOk="0" h="488232" w="1747248">
                  <a:moveTo>
                    <a:pt x="1747248" y="488231"/>
                  </a:moveTo>
                  <a:lnTo>
                    <a:pt x="244116" y="488231"/>
                  </a:lnTo>
                  <a:lnTo>
                    <a:pt x="0" y="244116"/>
                  </a:lnTo>
                  <a:lnTo>
                    <a:pt x="244116" y="1"/>
                  </a:lnTo>
                  <a:lnTo>
                    <a:pt x="1747248" y="1"/>
                  </a:lnTo>
                  <a:lnTo>
                    <a:pt x="1747248" y="488231"/>
                  </a:lnTo>
                  <a:close/>
                </a:path>
              </a:pathLst>
            </a:custGeom>
            <a:solidFill>
              <a:srgbClr val="DBFBD1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7150" lIns="337350" spcFirstLastPara="1" rIns="106675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กิจกรรมนักเรียน</a:t>
              </a:r>
              <a:endParaRPr/>
            </a:p>
          </p:txBody>
        </p:sp>
        <p:sp>
          <p:nvSpPr>
            <p:cNvPr id="199" name="Google Shape;199;p2"/>
            <p:cNvSpPr/>
            <p:nvPr/>
          </p:nvSpPr>
          <p:spPr>
            <a:xfrm>
              <a:off x="8356730" y="5480061"/>
              <a:ext cx="488232" cy="488232"/>
            </a:xfrm>
            <a:prstGeom prst="ellipse">
              <a:avLst/>
            </a:prstGeom>
            <a:solidFill>
              <a:srgbClr val="68EE3E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24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๒</a:t>
              </a:r>
              <a:endParaRPr/>
            </a:p>
          </p:txBody>
        </p:sp>
        <p:sp>
          <p:nvSpPr>
            <p:cNvPr id="200" name="Google Shape;200;p2"/>
            <p:cNvSpPr/>
            <p:nvPr/>
          </p:nvSpPr>
          <p:spPr>
            <a:xfrm>
              <a:off x="8600846" y="5985432"/>
              <a:ext cx="1747248" cy="488233"/>
            </a:xfrm>
            <a:custGeom>
              <a:rect b="b" l="l" r="r" t="t"/>
              <a:pathLst>
                <a:path extrusionOk="0" h="488232" w="1747248">
                  <a:moveTo>
                    <a:pt x="1747248" y="488231"/>
                  </a:moveTo>
                  <a:lnTo>
                    <a:pt x="244116" y="488231"/>
                  </a:lnTo>
                  <a:lnTo>
                    <a:pt x="0" y="244116"/>
                  </a:lnTo>
                  <a:lnTo>
                    <a:pt x="244116" y="1"/>
                  </a:lnTo>
                  <a:lnTo>
                    <a:pt x="1747248" y="1"/>
                  </a:lnTo>
                  <a:lnTo>
                    <a:pt x="1747248" y="488231"/>
                  </a:lnTo>
                  <a:close/>
                </a:path>
              </a:pathLst>
            </a:custGeom>
            <a:solidFill>
              <a:srgbClr val="C7F5F9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57150" lIns="337350" spcFirstLastPara="1" rIns="106675" wrap="square" tIns="571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กิจกรรมเพื่อสังคม</a:t>
              </a:r>
              <a:b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และสาธารณประโยชน์</a:t>
              </a:r>
              <a:endParaRPr/>
            </a:p>
          </p:txBody>
        </p:sp>
        <p:sp>
          <p:nvSpPr>
            <p:cNvPr id="201" name="Google Shape;201;p2"/>
            <p:cNvSpPr/>
            <p:nvPr/>
          </p:nvSpPr>
          <p:spPr>
            <a:xfrm>
              <a:off x="8356730" y="5985433"/>
              <a:ext cx="488232" cy="488232"/>
            </a:xfrm>
            <a:prstGeom prst="ellipse">
              <a:avLst/>
            </a:prstGeom>
            <a:solidFill>
              <a:srgbClr val="00B0F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2400">
                  <a:solidFill>
                    <a:schemeClr val="dk1"/>
                  </a:solidFill>
                  <a:latin typeface="Century Gothic"/>
                  <a:ea typeface="Century Gothic"/>
                  <a:cs typeface="Century Gothic"/>
                  <a:sym typeface="Century Gothic"/>
                </a:rPr>
                <a:t>๓</a:t>
              </a:r>
              <a:endParaRPr/>
            </a:p>
          </p:txBody>
        </p:sp>
      </p:grpSp>
      <p:sp>
        <p:nvSpPr>
          <p:cNvPr id="202" name="Google Shape;202;p2"/>
          <p:cNvSpPr/>
          <p:nvPr/>
        </p:nvSpPr>
        <p:spPr>
          <a:xfrm>
            <a:off x="9809898" y="4797817"/>
            <a:ext cx="1655351" cy="389259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๗. กิจกรรมพัฒนาผู้เรียน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"/>
          <p:cNvSpPr/>
          <p:nvPr/>
        </p:nvSpPr>
        <p:spPr>
          <a:xfrm>
            <a:off x="543701" y="2776491"/>
            <a:ext cx="1995192" cy="392694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๕. คุณลักษณะอันพึงประสงค์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4" name="Google Shape;204;p2"/>
          <p:cNvGrpSpPr/>
          <p:nvPr/>
        </p:nvGrpSpPr>
        <p:grpSpPr>
          <a:xfrm>
            <a:off x="10255155" y="610812"/>
            <a:ext cx="1749876" cy="4137409"/>
            <a:chOff x="5365" y="898405"/>
            <a:chExt cx="2293636" cy="5785907"/>
          </a:xfrm>
        </p:grpSpPr>
        <p:sp>
          <p:nvSpPr>
            <p:cNvPr id="205" name="Google Shape;205;p2"/>
            <p:cNvSpPr/>
            <p:nvPr/>
          </p:nvSpPr>
          <p:spPr>
            <a:xfrm>
              <a:off x="506617" y="898405"/>
              <a:ext cx="1792384" cy="1792474"/>
            </a:xfrm>
            <a:custGeom>
              <a:rect b="b" l="l" r="r" t="t"/>
              <a:pathLst>
                <a:path extrusionOk="0" h="120000" w="120000">
                  <a:moveTo>
                    <a:pt x="7885" y="60000"/>
                  </a:moveTo>
                  <a:lnTo>
                    <a:pt x="7885" y="60000"/>
                  </a:lnTo>
                  <a:cubicBezTo>
                    <a:pt x="7885" y="32865"/>
                    <a:pt x="29121" y="10368"/>
                    <a:pt x="56471" y="8530"/>
                  </a:cubicBezTo>
                  <a:cubicBezTo>
                    <a:pt x="83820" y="6693"/>
                    <a:pt x="107933" y="26143"/>
                    <a:pt x="111637" y="53029"/>
                  </a:cubicBezTo>
                  <a:cubicBezTo>
                    <a:pt x="115341" y="79915"/>
                    <a:pt x="97371" y="105046"/>
                    <a:pt x="70523" y="110525"/>
                  </a:cubicBezTo>
                  <a:lnTo>
                    <a:pt x="69985" y="118660"/>
                  </a:lnTo>
                  <a:lnTo>
                    <a:pt x="57028" y="104906"/>
                  </a:lnTo>
                  <a:lnTo>
                    <a:pt x="71965" y="88734"/>
                  </a:lnTo>
                  <a:lnTo>
                    <a:pt x="71432" y="96790"/>
                  </a:lnTo>
                  <a:lnTo>
                    <a:pt x="71432" y="96790"/>
                  </a:lnTo>
                  <a:cubicBezTo>
                    <a:pt x="91035" y="91107"/>
                    <a:pt x="102970" y="71978"/>
                    <a:pt x="99016" y="52580"/>
                  </a:cubicBezTo>
                  <a:cubicBezTo>
                    <a:pt x="95062" y="33181"/>
                    <a:pt x="76511" y="19851"/>
                    <a:pt x="56141" y="21769"/>
                  </a:cubicBezTo>
                  <a:cubicBezTo>
                    <a:pt x="35771" y="23688"/>
                    <a:pt x="20235" y="40229"/>
                    <a:pt x="20235" y="60000"/>
                  </a:cubicBezTo>
                  <a:close/>
                </a:path>
              </a:pathLst>
            </a:custGeom>
            <a:solidFill>
              <a:srgbClr val="410082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6" name="Google Shape;206;p2"/>
            <p:cNvSpPr/>
            <p:nvPr/>
          </p:nvSpPr>
          <p:spPr>
            <a:xfrm>
              <a:off x="902347" y="1547583"/>
              <a:ext cx="1000251" cy="499902"/>
            </a:xfrm>
            <a:custGeom>
              <a:rect b="b" l="l" r="r" t="t"/>
              <a:pathLst>
                <a:path extrusionOk="0" h="499902" w="1000251">
                  <a:moveTo>
                    <a:pt x="0" y="0"/>
                  </a:moveTo>
                  <a:lnTo>
                    <a:pt x="1000251" y="0"/>
                  </a:lnTo>
                  <a:lnTo>
                    <a:pt x="1000251" y="499902"/>
                  </a:lnTo>
                  <a:lnTo>
                    <a:pt x="0" y="4999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Sarabun"/>
                <a:buNone/>
              </a:pP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ความสามารถ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ในการสื่อสาร</a:t>
              </a:r>
              <a:endParaRPr/>
            </a:p>
          </p:txBody>
        </p:sp>
        <p:sp>
          <p:nvSpPr>
            <p:cNvPr id="207" name="Google Shape;207;p2"/>
            <p:cNvSpPr/>
            <p:nvPr/>
          </p:nvSpPr>
          <p:spPr>
            <a:xfrm>
              <a:off x="8676" y="1928296"/>
              <a:ext cx="1792384" cy="1792474"/>
            </a:xfrm>
            <a:custGeom>
              <a:rect b="b" l="l" r="r" t="t"/>
              <a:pathLst>
                <a:path extrusionOk="0" h="120000" w="120000">
                  <a:moveTo>
                    <a:pt x="95447" y="22183"/>
                  </a:moveTo>
                  <a:lnTo>
                    <a:pt x="86690" y="31526"/>
                  </a:lnTo>
                  <a:cubicBezTo>
                    <a:pt x="74583" y="20937"/>
                    <a:pt x="57005" y="18575"/>
                    <a:pt x="42366" y="25571"/>
                  </a:cubicBezTo>
                  <a:cubicBezTo>
                    <a:pt x="27728" y="32568"/>
                    <a:pt x="19006" y="47499"/>
                    <a:pt x="20375" y="63220"/>
                  </a:cubicBezTo>
                  <a:cubicBezTo>
                    <a:pt x="21744" y="78941"/>
                    <a:pt x="32925" y="92255"/>
                    <a:pt x="48568" y="96790"/>
                  </a:cubicBezTo>
                  <a:lnTo>
                    <a:pt x="48035" y="88734"/>
                  </a:lnTo>
                  <a:lnTo>
                    <a:pt x="62972" y="104906"/>
                  </a:lnTo>
                  <a:lnTo>
                    <a:pt x="50015" y="118660"/>
                  </a:lnTo>
                  <a:lnTo>
                    <a:pt x="49477" y="110525"/>
                  </a:lnTo>
                  <a:lnTo>
                    <a:pt x="49477" y="110525"/>
                  </a:lnTo>
                  <a:cubicBezTo>
                    <a:pt x="27888" y="106119"/>
                    <a:pt x="11434" y="88744"/>
                    <a:pt x="8386" y="67134"/>
                  </a:cubicBezTo>
                  <a:cubicBezTo>
                    <a:pt x="5337" y="45523"/>
                    <a:pt x="16354" y="24351"/>
                    <a:pt x="35899" y="14260"/>
                  </a:cubicBezTo>
                  <a:cubicBezTo>
                    <a:pt x="55444" y="4169"/>
                    <a:pt x="79288" y="7342"/>
                    <a:pt x="95447" y="22183"/>
                  </a:cubicBezTo>
                  <a:close/>
                </a:path>
              </a:pathLst>
            </a:custGeom>
            <a:solidFill>
              <a:srgbClr val="9900FF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>
              <a:off x="402389" y="2579789"/>
              <a:ext cx="1000251" cy="499902"/>
            </a:xfrm>
            <a:custGeom>
              <a:rect b="b" l="l" r="r" t="t"/>
              <a:pathLst>
                <a:path extrusionOk="0" h="499902" w="1000251">
                  <a:moveTo>
                    <a:pt x="0" y="0"/>
                  </a:moveTo>
                  <a:lnTo>
                    <a:pt x="1000251" y="0"/>
                  </a:lnTo>
                  <a:lnTo>
                    <a:pt x="1000251" y="499902"/>
                  </a:lnTo>
                  <a:lnTo>
                    <a:pt x="0" y="4999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Sarabun"/>
                <a:buNone/>
              </a:pP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ความสามารถ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ในการคิด</a:t>
              </a:r>
              <a:endParaRPr/>
            </a:p>
          </p:txBody>
        </p:sp>
        <p:sp>
          <p:nvSpPr>
            <p:cNvPr id="209" name="Google Shape;209;p2"/>
            <p:cNvSpPr/>
            <p:nvPr/>
          </p:nvSpPr>
          <p:spPr>
            <a:xfrm>
              <a:off x="506617" y="2969071"/>
              <a:ext cx="1792384" cy="1792474"/>
            </a:xfrm>
            <a:custGeom>
              <a:rect b="b" l="l" r="r" t="t"/>
              <a:pathLst>
                <a:path extrusionOk="0" h="120000" w="120000">
                  <a:moveTo>
                    <a:pt x="24553" y="22183"/>
                  </a:moveTo>
                  <a:lnTo>
                    <a:pt x="24553" y="22183"/>
                  </a:lnTo>
                  <a:cubicBezTo>
                    <a:pt x="40712" y="7342"/>
                    <a:pt x="64556" y="4169"/>
                    <a:pt x="84101" y="14260"/>
                  </a:cubicBezTo>
                  <a:cubicBezTo>
                    <a:pt x="103646" y="24351"/>
                    <a:pt x="114663" y="45523"/>
                    <a:pt x="111614" y="67134"/>
                  </a:cubicBezTo>
                  <a:cubicBezTo>
                    <a:pt x="108566" y="88744"/>
                    <a:pt x="92112" y="106119"/>
                    <a:pt x="70523" y="110525"/>
                  </a:cubicBezTo>
                  <a:lnTo>
                    <a:pt x="69985" y="118660"/>
                  </a:lnTo>
                  <a:lnTo>
                    <a:pt x="57028" y="104906"/>
                  </a:lnTo>
                  <a:lnTo>
                    <a:pt x="71965" y="88734"/>
                  </a:lnTo>
                  <a:lnTo>
                    <a:pt x="71432" y="96790"/>
                  </a:lnTo>
                  <a:lnTo>
                    <a:pt x="71432" y="96790"/>
                  </a:lnTo>
                  <a:cubicBezTo>
                    <a:pt x="87075" y="92255"/>
                    <a:pt x="98256" y="78941"/>
                    <a:pt x="99625" y="63220"/>
                  </a:cubicBezTo>
                  <a:cubicBezTo>
                    <a:pt x="100994" y="47499"/>
                    <a:pt x="92272" y="32568"/>
                    <a:pt x="77634" y="25571"/>
                  </a:cubicBezTo>
                  <a:cubicBezTo>
                    <a:pt x="62995" y="18575"/>
                    <a:pt x="45417" y="20937"/>
                    <a:pt x="33310" y="31526"/>
                  </a:cubicBezTo>
                  <a:close/>
                </a:path>
              </a:pathLst>
            </a:custGeom>
            <a:solidFill>
              <a:srgbClr val="FF33CC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0" name="Google Shape;210;p2"/>
            <p:cNvSpPr/>
            <p:nvPr/>
          </p:nvSpPr>
          <p:spPr>
            <a:xfrm>
              <a:off x="902347" y="3611417"/>
              <a:ext cx="1000251" cy="499902"/>
            </a:xfrm>
            <a:custGeom>
              <a:rect b="b" l="l" r="r" t="t"/>
              <a:pathLst>
                <a:path extrusionOk="0" h="499902" w="1000251">
                  <a:moveTo>
                    <a:pt x="0" y="0"/>
                  </a:moveTo>
                  <a:lnTo>
                    <a:pt x="1000251" y="0"/>
                  </a:lnTo>
                  <a:lnTo>
                    <a:pt x="1000251" y="499902"/>
                  </a:lnTo>
                  <a:lnTo>
                    <a:pt x="0" y="4999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Sarabun"/>
                <a:buNone/>
              </a:pP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ความสามารถ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ในการแก้ปัญหา</a:t>
              </a:r>
              <a:endParaRPr/>
            </a:p>
          </p:txBody>
        </p:sp>
        <p:sp>
          <p:nvSpPr>
            <p:cNvPr id="211" name="Google Shape;211;p2"/>
            <p:cNvSpPr/>
            <p:nvPr/>
          </p:nvSpPr>
          <p:spPr>
            <a:xfrm>
              <a:off x="5365" y="3998962"/>
              <a:ext cx="1792384" cy="1792474"/>
            </a:xfrm>
            <a:custGeom>
              <a:rect b="b" l="l" r="r" t="t"/>
              <a:pathLst>
                <a:path extrusionOk="0" h="120000" w="120000">
                  <a:moveTo>
                    <a:pt x="95447" y="22183"/>
                  </a:moveTo>
                  <a:lnTo>
                    <a:pt x="86690" y="31526"/>
                  </a:lnTo>
                  <a:cubicBezTo>
                    <a:pt x="74583" y="20937"/>
                    <a:pt x="57005" y="18575"/>
                    <a:pt x="42366" y="25571"/>
                  </a:cubicBezTo>
                  <a:cubicBezTo>
                    <a:pt x="27728" y="32568"/>
                    <a:pt x="19006" y="47499"/>
                    <a:pt x="20375" y="63220"/>
                  </a:cubicBezTo>
                  <a:cubicBezTo>
                    <a:pt x="21744" y="78941"/>
                    <a:pt x="32925" y="92255"/>
                    <a:pt x="48568" y="96790"/>
                  </a:cubicBezTo>
                  <a:lnTo>
                    <a:pt x="48035" y="88734"/>
                  </a:lnTo>
                  <a:lnTo>
                    <a:pt x="62972" y="104906"/>
                  </a:lnTo>
                  <a:lnTo>
                    <a:pt x="50015" y="118660"/>
                  </a:lnTo>
                  <a:lnTo>
                    <a:pt x="49477" y="110525"/>
                  </a:lnTo>
                  <a:lnTo>
                    <a:pt x="49477" y="110525"/>
                  </a:lnTo>
                  <a:cubicBezTo>
                    <a:pt x="27888" y="106119"/>
                    <a:pt x="11434" y="88744"/>
                    <a:pt x="8386" y="67134"/>
                  </a:cubicBezTo>
                  <a:cubicBezTo>
                    <a:pt x="5337" y="45523"/>
                    <a:pt x="16354" y="24351"/>
                    <a:pt x="35899" y="14260"/>
                  </a:cubicBezTo>
                  <a:cubicBezTo>
                    <a:pt x="55444" y="4169"/>
                    <a:pt x="79288" y="7342"/>
                    <a:pt x="95447" y="22183"/>
                  </a:cubicBezTo>
                  <a:close/>
                </a:path>
              </a:pathLst>
            </a:custGeom>
            <a:solidFill>
              <a:srgbClr val="F9B9F4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02389" y="4643623"/>
              <a:ext cx="1000251" cy="499902"/>
            </a:xfrm>
            <a:custGeom>
              <a:rect b="b" l="l" r="r" t="t"/>
              <a:pathLst>
                <a:path extrusionOk="0" h="499902" w="1000251">
                  <a:moveTo>
                    <a:pt x="0" y="0"/>
                  </a:moveTo>
                  <a:lnTo>
                    <a:pt x="1000251" y="0"/>
                  </a:lnTo>
                  <a:lnTo>
                    <a:pt x="1000251" y="499902"/>
                  </a:lnTo>
                  <a:lnTo>
                    <a:pt x="0" y="4999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Sarabun"/>
                <a:buNone/>
              </a:pP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ความสามารถ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ในการใช้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ทักษะชีวิต</a:t>
              </a:r>
              <a:endParaRPr/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634044" y="5143525"/>
              <a:ext cx="1539883" cy="1540787"/>
            </a:xfrm>
            <a:prstGeom prst="blockArc">
              <a:avLst>
                <a:gd fmla="val 13500000" name="adj1"/>
                <a:gd fmla="val 10800000" name="adj2"/>
                <a:gd fmla="val 12740" name="adj3"/>
              </a:avLst>
            </a:prstGeom>
            <a:solidFill>
              <a:srgbClr val="CDCDFF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902347" y="5675829"/>
              <a:ext cx="1000251" cy="499902"/>
            </a:xfrm>
            <a:custGeom>
              <a:rect b="b" l="l" r="r" t="t"/>
              <a:pathLst>
                <a:path extrusionOk="0" h="499902" w="1000251">
                  <a:moveTo>
                    <a:pt x="0" y="0"/>
                  </a:moveTo>
                  <a:lnTo>
                    <a:pt x="1000251" y="0"/>
                  </a:lnTo>
                  <a:lnTo>
                    <a:pt x="1000251" y="499902"/>
                  </a:lnTo>
                  <a:lnTo>
                    <a:pt x="0" y="499902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anchorCtr="0" anchor="ctr" bIns="11425" lIns="11425" spcFirstLastPara="1" rIns="11425" wrap="square" tIns="114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Sarabun"/>
                <a:buNone/>
              </a:pP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ความสามารถ</a:t>
              </a:r>
              <a:b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3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ในการใช้เทคโนโลยี</a:t>
              </a:r>
              <a:endParaRPr/>
            </a:p>
          </p:txBody>
        </p:sp>
      </p:grpSp>
      <p:pic>
        <p:nvPicPr>
          <p:cNvPr id="215" name="Google Shape;21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6936" y="4201509"/>
            <a:ext cx="2644682" cy="1366418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2"/>
          <p:cNvSpPr/>
          <p:nvPr/>
        </p:nvSpPr>
        <p:spPr>
          <a:xfrm>
            <a:off x="623360" y="4291458"/>
            <a:ext cx="2258702" cy="506359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๖. มาตรฐานการเรียนรู้และตัวชี้วัด (๘ กลุ่มสาระการเรียนรู้) 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"/>
          <p:cNvSpPr/>
          <p:nvPr/>
        </p:nvSpPr>
        <p:spPr>
          <a:xfrm>
            <a:off x="3747294" y="1168637"/>
            <a:ext cx="2669221" cy="1809420"/>
          </a:xfrm>
          <a:prstGeom prst="roundRect">
            <a:avLst>
              <a:gd fmla="val 16667" name="adj"/>
            </a:avLst>
          </a:prstGeom>
          <a:solidFill>
            <a:srgbClr val="D9EAF8"/>
          </a:solidFill>
          <a:ln cap="flat" cmpd="sng" w="762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มีความเป็นเอกภาพ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จัดการศึกษาเพื่อปวงชน 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มีการกระจายอำนาจ/ สังคมมีส่วนร่วม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มีโครงสร้างที่ยืดหยุ่น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เน้นผู้เรียนเป็นสำคัญ</a:t>
            </a:r>
            <a:endParaRPr/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arabun"/>
              <a:buAutoNum type="arabicPeriod"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การศึกษาในระบบ/ นอกระบบ/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ตามอัธยาศัย เทียบโอนผลการเรียนและประสบการณ์ได้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18" name="Google Shape;218;p2"/>
          <p:cNvSpPr/>
          <p:nvPr/>
        </p:nvSpPr>
        <p:spPr>
          <a:xfrm>
            <a:off x="4655669" y="699958"/>
            <a:ext cx="938728" cy="389259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๒. หลักการ</a:t>
            </a:r>
            <a:endParaRPr b="1"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9" name="Google Shape;21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395223" y="4867394"/>
            <a:ext cx="1806046" cy="1885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24554" y="230485"/>
            <a:ext cx="1243580" cy="1361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7505" y="2363473"/>
            <a:ext cx="3639340" cy="2774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348954">
            <a:off x="-1185255" y="-1055219"/>
            <a:ext cx="5863482" cy="3912042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3"/>
          <p:cNvSpPr/>
          <p:nvPr/>
        </p:nvSpPr>
        <p:spPr>
          <a:xfrm rot="-736856">
            <a:off x="445327" y="1033599"/>
            <a:ext cx="2602319" cy="515300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๘. โครงสร้างเวลาเรียน</a:t>
            </a:r>
            <a:endParaRPr b="1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8" name="Google Shape;228;p3"/>
          <p:cNvPicPr preferRelativeResize="0"/>
          <p:nvPr/>
        </p:nvPicPr>
        <p:blipFill rotWithShape="1">
          <a:blip r:embed="rId5">
            <a:alphaModFix/>
          </a:blip>
          <a:srcRect b="10209" l="6144" r="5066" t="6106"/>
          <a:stretch/>
        </p:blipFill>
        <p:spPr>
          <a:xfrm>
            <a:off x="4861346" y="2514588"/>
            <a:ext cx="5571475" cy="679547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"/>
          <p:cNvSpPr/>
          <p:nvPr/>
        </p:nvSpPr>
        <p:spPr>
          <a:xfrm rot="10800000">
            <a:off x="10565489" y="1328812"/>
            <a:ext cx="157335" cy="1185788"/>
          </a:xfrm>
          <a:prstGeom prst="leftBrace">
            <a:avLst>
              <a:gd fmla="val 0" name="adj1"/>
              <a:gd fmla="val 50118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0" name="Google Shape;230;p3"/>
          <p:cNvSpPr/>
          <p:nvPr/>
        </p:nvSpPr>
        <p:spPr>
          <a:xfrm>
            <a:off x="10565489" y="3071192"/>
            <a:ext cx="212958" cy="1708916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1" name="Google Shape;231;p3"/>
          <p:cNvSpPr/>
          <p:nvPr/>
        </p:nvSpPr>
        <p:spPr>
          <a:xfrm rot="10800000">
            <a:off x="10575428" y="5814391"/>
            <a:ext cx="157334" cy="864704"/>
          </a:xfrm>
          <a:prstGeom prst="leftBrace">
            <a:avLst>
              <a:gd fmla="val 8333" name="adj1"/>
              <a:gd fmla="val 52450" name="adj2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Google Shape;232;p3"/>
          <p:cNvSpPr/>
          <p:nvPr/>
        </p:nvSpPr>
        <p:spPr>
          <a:xfrm>
            <a:off x="4593906" y="4972334"/>
            <a:ext cx="559870" cy="543612"/>
          </a:xfrm>
          <a:prstGeom prst="bentArrow">
            <a:avLst>
              <a:gd fmla="val 8435" name="adj1"/>
              <a:gd fmla="val 12816" name="adj2"/>
              <a:gd fmla="val 25000" name="adj3"/>
              <a:gd fmla="val 43750" name="adj4"/>
            </a:avLst>
          </a:prstGeom>
          <a:solidFill>
            <a:srgbClr val="93F5A3"/>
          </a:solidFill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3" name="Google Shape;233;p3"/>
          <p:cNvSpPr txBox="1"/>
          <p:nvPr/>
        </p:nvSpPr>
        <p:spPr>
          <a:xfrm>
            <a:off x="10813139" y="1660096"/>
            <a:ext cx="956064" cy="523220"/>
          </a:xfrm>
          <a:prstGeom prst="rect">
            <a:avLst/>
          </a:prstGeom>
          <a:noFill/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ปรับได้ตาม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ความเหมาะสม</a:t>
            </a:r>
            <a:endParaRPr/>
          </a:p>
        </p:txBody>
      </p:sp>
      <p:sp>
        <p:nvSpPr>
          <p:cNvPr id="234" name="Google Shape;234;p3"/>
          <p:cNvSpPr txBox="1"/>
          <p:nvPr/>
        </p:nvSpPr>
        <p:spPr>
          <a:xfrm>
            <a:off x="10813139" y="3664040"/>
            <a:ext cx="956064" cy="523220"/>
          </a:xfrm>
          <a:prstGeom prst="rect">
            <a:avLst/>
          </a:prstGeom>
          <a:noFill/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ปรับได้ตาม</a:t>
            </a:r>
            <a:b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ความเหมาะสม</a:t>
            </a:r>
            <a:endParaRPr/>
          </a:p>
        </p:txBody>
      </p:sp>
      <p:sp>
        <p:nvSpPr>
          <p:cNvPr id="235" name="Google Shape;235;p3"/>
          <p:cNvSpPr txBox="1"/>
          <p:nvPr/>
        </p:nvSpPr>
        <p:spPr>
          <a:xfrm>
            <a:off x="10778447" y="5985133"/>
            <a:ext cx="1077736" cy="523220"/>
          </a:xfrm>
          <a:prstGeom prst="rect">
            <a:avLst/>
          </a:prstGeom>
          <a:noFill/>
          <a:ln cap="flat" cmpd="sng" w="9525">
            <a:solidFill>
              <a:srgbClr val="C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ตามที่สถานศึกษากำหนด</a:t>
            </a:r>
            <a:endParaRPr/>
          </a:p>
        </p:txBody>
      </p:sp>
      <p:pic>
        <p:nvPicPr>
          <p:cNvPr id="236" name="Google Shape;236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-881384">
            <a:off x="2771774" y="1317465"/>
            <a:ext cx="601800" cy="81773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"/>
          <p:cNvSpPr/>
          <p:nvPr/>
        </p:nvSpPr>
        <p:spPr>
          <a:xfrm>
            <a:off x="2122127" y="5518382"/>
            <a:ext cx="2901636" cy="1033195"/>
          </a:xfrm>
          <a:prstGeom prst="round2SameRect">
            <a:avLst>
              <a:gd fmla="val 16667" name="adj1"/>
              <a:gd fmla="val 0" name="adj2"/>
            </a:avLst>
          </a:prstGeom>
          <a:noFill/>
          <a:ln cap="flat" cmpd="sng" w="12700">
            <a:solidFill>
              <a:srgbClr val="A221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ภาษาอังกฤษ (ชั้น ป.1 – 3 จัดเวลาเรียน 200 ชม./ปี</a:t>
            </a:r>
            <a:br>
              <a:rPr b="1" lang="th-TH" sz="14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4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หรือ 5 ชม./สัปดาห์) เลือกจัดใน ๒ ลักษณะดังนี้</a:t>
            </a:r>
            <a:endParaRPr/>
          </a:p>
          <a:p>
            <a:pPr indent="-168275" lvl="0" marL="168275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Century Gothic"/>
              <a:buAutoNum type="arabicPeriod"/>
            </a:pPr>
            <a:r>
              <a:rPr b="1" lang="th-TH" sz="1200">
                <a:solidFill>
                  <a:srgbClr val="FF0000"/>
                </a:solidFill>
                <a:latin typeface="Sarabun"/>
                <a:ea typeface="Sarabun"/>
                <a:cs typeface="Sarabun"/>
                <a:sym typeface="Sarabun"/>
              </a:rPr>
              <a:t>จัดเป็นรายวิชาพื้นฐาน 200 ชม./ปี หรือ 5 ชม./สับดาห์</a:t>
            </a:r>
            <a:endParaRPr b="1" sz="1200">
              <a:solidFill>
                <a:srgbClr val="FF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-168275" lvl="0" marL="168275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200"/>
              <a:buFont typeface="Century Gothic"/>
              <a:buAutoNum type="arabicPeriod"/>
            </a:pPr>
            <a:r>
              <a:rPr b="1" lang="th-TH" sz="1200">
                <a:solidFill>
                  <a:srgbClr val="FF0000"/>
                </a:solidFill>
                <a:latin typeface="Sarabun"/>
                <a:ea typeface="Sarabun"/>
                <a:cs typeface="Sarabun"/>
                <a:sym typeface="Sarabun"/>
              </a:rPr>
              <a:t>จัดเป็นรายวิชาพื้นฐานไม่น้อยกว่า 120ชม./ปี  และหรือรายวิชาเพิ่มเติม และหรือกิจกรรมพัฒนาผู้เรียน 80 ชม./ปี</a:t>
            </a:r>
            <a:endParaRPr/>
          </a:p>
        </p:txBody>
      </p:sp>
      <p:pic>
        <p:nvPicPr>
          <p:cNvPr id="238" name="Google Shape;238;p3"/>
          <p:cNvPicPr preferRelativeResize="0"/>
          <p:nvPr/>
        </p:nvPicPr>
        <p:blipFill rotWithShape="1">
          <a:blip r:embed="rId7">
            <a:alphaModFix/>
          </a:blip>
          <a:srcRect b="7045" l="22244" r="28943" t="3222"/>
          <a:stretch/>
        </p:blipFill>
        <p:spPr>
          <a:xfrm rot="-1075490">
            <a:off x="1210002" y="5635970"/>
            <a:ext cx="940735" cy="978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1045829" y="1197379"/>
            <a:ext cx="783148" cy="404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329902" y="1258059"/>
            <a:ext cx="874405" cy="335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94904" y="5447834"/>
            <a:ext cx="1284714" cy="4928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6" name="Google Shape;246;p4"/>
          <p:cNvGrpSpPr/>
          <p:nvPr/>
        </p:nvGrpSpPr>
        <p:grpSpPr>
          <a:xfrm>
            <a:off x="772641" y="1421407"/>
            <a:ext cx="7834434" cy="5331064"/>
            <a:chOff x="132848" y="147303"/>
            <a:chExt cx="9734412" cy="5087029"/>
          </a:xfrm>
        </p:grpSpPr>
        <p:sp>
          <p:nvSpPr>
            <p:cNvPr id="247" name="Google Shape;247;p4"/>
            <p:cNvSpPr/>
            <p:nvPr/>
          </p:nvSpPr>
          <p:spPr>
            <a:xfrm>
              <a:off x="132848" y="187576"/>
              <a:ext cx="3652336" cy="3886411"/>
            </a:xfrm>
            <a:custGeom>
              <a:rect b="b" l="l" r="r" t="t"/>
              <a:pathLst>
                <a:path extrusionOk="0" h="3416554" w="7187452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EF1E6"/>
            </a:solidFill>
            <a:ln cap="flat" cmpd="sng" w="9525">
              <a:solidFill>
                <a:srgbClr val="FEFEFE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48" name="Google Shape;248;p4"/>
            <p:cNvSpPr/>
            <p:nvPr/>
          </p:nvSpPr>
          <p:spPr>
            <a:xfrm>
              <a:off x="3945127" y="147303"/>
              <a:ext cx="5922133" cy="5087029"/>
            </a:xfrm>
            <a:custGeom>
              <a:rect b="b" l="l" r="r" t="t"/>
              <a:pathLst>
                <a:path extrusionOk="0" h="3416554" w="7187452">
                  <a:moveTo>
                    <a:pt x="63030" y="2823001"/>
                  </a:moveTo>
                  <a:cubicBezTo>
                    <a:pt x="63030" y="2823001"/>
                    <a:pt x="0" y="2576437"/>
                    <a:pt x="10218" y="1214762"/>
                  </a:cubicBezTo>
                  <a:cubicBezTo>
                    <a:pt x="18651" y="990971"/>
                    <a:pt x="65033" y="645332"/>
                    <a:pt x="65033" y="645332"/>
                  </a:cubicBezTo>
                  <a:cubicBezTo>
                    <a:pt x="82233" y="502466"/>
                    <a:pt x="56685" y="337866"/>
                    <a:pt x="181385" y="223925"/>
                  </a:cubicBezTo>
                  <a:cubicBezTo>
                    <a:pt x="346794" y="72788"/>
                    <a:pt x="621643" y="0"/>
                    <a:pt x="6294378" y="6965"/>
                  </a:cubicBezTo>
                  <a:lnTo>
                    <a:pt x="6294379" y="6965"/>
                  </a:lnTo>
                  <a:cubicBezTo>
                    <a:pt x="6511126" y="16819"/>
                    <a:pt x="6715441" y="36481"/>
                    <a:pt x="6849630" y="101690"/>
                  </a:cubicBezTo>
                  <a:cubicBezTo>
                    <a:pt x="7105676" y="226120"/>
                    <a:pt x="7187451" y="459160"/>
                    <a:pt x="7181963" y="704684"/>
                  </a:cubicBezTo>
                  <a:cubicBezTo>
                    <a:pt x="7181963" y="704684"/>
                    <a:pt x="7138675" y="1013073"/>
                    <a:pt x="7146109" y="1248607"/>
                  </a:cubicBezTo>
                  <a:cubicBezTo>
                    <a:pt x="7153232" y="2564802"/>
                    <a:pt x="7160389" y="2760405"/>
                    <a:pt x="7160389" y="2760405"/>
                  </a:cubicBezTo>
                  <a:cubicBezTo>
                    <a:pt x="7143707" y="2976137"/>
                    <a:pt x="7029063" y="3186749"/>
                    <a:pt x="6832194" y="3298373"/>
                  </a:cubicBezTo>
                  <a:cubicBezTo>
                    <a:pt x="6681843" y="3383622"/>
                    <a:pt x="6483811" y="3398720"/>
                    <a:pt x="5151657" y="3387978"/>
                  </a:cubicBezTo>
                  <a:lnTo>
                    <a:pt x="5151587" y="3387978"/>
                  </a:lnTo>
                  <a:cubicBezTo>
                    <a:pt x="645952" y="3382701"/>
                    <a:pt x="384604" y="3416554"/>
                    <a:pt x="254278" y="3307397"/>
                  </a:cubicBezTo>
                  <a:cubicBezTo>
                    <a:pt x="145767" y="3216512"/>
                    <a:pt x="81795" y="3023200"/>
                    <a:pt x="63030" y="2823001"/>
                  </a:cubicBezTo>
                  <a:close/>
                </a:path>
              </a:pathLst>
            </a:custGeom>
            <a:solidFill>
              <a:srgbClr val="FFF9E8"/>
            </a:solidFill>
            <a:ln cap="flat" cmpd="sng" w="9525">
              <a:solidFill>
                <a:srgbClr val="FEFEFE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tl" dir="27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pic>
        <p:nvPicPr>
          <p:cNvPr id="249" name="Google Shape;249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4983" y="2014364"/>
            <a:ext cx="124402" cy="214486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4"/>
          <p:cNvSpPr txBox="1"/>
          <p:nvPr/>
        </p:nvSpPr>
        <p:spPr>
          <a:xfrm>
            <a:off x="926697" y="2771777"/>
            <a:ext cx="2348212" cy="1770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1 </a:t>
            </a: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ศาสนา ศีลธรรม จริยธรรม </a:t>
            </a:r>
            <a:endParaRPr/>
          </a:p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2 </a:t>
            </a: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หน้าที่พลเมือง วัฒนธรรม </a:t>
            </a:r>
            <a:endParaRPr/>
          </a:p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           และการดำเนินชีวิตในสังคม </a:t>
            </a:r>
            <a:endParaRPr/>
          </a:p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3 </a:t>
            </a: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เศรษฐศาสตร์ </a:t>
            </a:r>
            <a:endParaRPr/>
          </a:p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4 </a:t>
            </a: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ประวัติศาสตร์ </a:t>
            </a:r>
            <a:endParaRPr/>
          </a:p>
          <a:p>
            <a:pPr indent="0" lvl="0" marL="0" marR="0" rtl="0" algn="l">
              <a:lnSpc>
                <a:spcPct val="144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5 </a:t>
            </a:r>
            <a:r>
              <a:rPr b="1" lang="th-TH" sz="16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ภูมิศาสตร์ </a:t>
            </a:r>
            <a:endParaRPr/>
          </a:p>
        </p:txBody>
      </p:sp>
      <p:sp>
        <p:nvSpPr>
          <p:cNvPr id="251" name="Google Shape;251;p4"/>
          <p:cNvSpPr txBox="1"/>
          <p:nvPr/>
        </p:nvSpPr>
        <p:spPr>
          <a:xfrm>
            <a:off x="1361671" y="1969541"/>
            <a:ext cx="2497809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กลุ่มสาระการเรียนรู้สังคมศึกษา</a:t>
            </a:r>
            <a:br>
              <a:rPr b="1" lang="th-TH" sz="1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ศาสนา และวัฒนธรรม </a:t>
            </a:r>
            <a:br>
              <a:rPr b="1" lang="th-TH" sz="1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ประกอบด้วย 5 สาระ ได้แก่</a:t>
            </a:r>
            <a:endParaRPr sz="1800">
              <a:solidFill>
                <a:srgbClr val="1D1D1B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pic>
        <p:nvPicPr>
          <p:cNvPr id="252" name="Google Shape;252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19945" y="4269401"/>
            <a:ext cx="1766501" cy="2504062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"/>
          <p:cNvSpPr txBox="1"/>
          <p:nvPr/>
        </p:nvSpPr>
        <p:spPr>
          <a:xfrm>
            <a:off x="5176366" y="1547714"/>
            <a:ext cx="3177712" cy="5373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926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โครงสร้างเวลาเรียน</a:t>
            </a:r>
            <a:endParaRPr b="1" sz="20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4367983" y="2193802"/>
            <a:ext cx="585788" cy="585788"/>
          </a:xfrm>
          <a:prstGeom prst="ellipse">
            <a:avLst/>
          </a:prstGeom>
          <a:solidFill>
            <a:srgbClr val="FFEBAB"/>
          </a:solidFill>
          <a:ln cap="flat" cmpd="sng" w="9525">
            <a:solidFill>
              <a:srgbClr val="DAA60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5460169" y="2233000"/>
            <a:ext cx="2689633" cy="895499"/>
          </a:xfrm>
          <a:prstGeom prst="roundRect">
            <a:avLst>
              <a:gd fmla="val 9511" name="adj"/>
            </a:avLst>
          </a:prstGeom>
          <a:solidFill>
            <a:srgbClr val="FFF4D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7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   </a:t>
            </a:r>
            <a:endParaRPr b="1" sz="8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rgbClr val="0033CC"/>
                </a:solidFill>
                <a:latin typeface="Sarabun"/>
                <a:ea typeface="Sarabun"/>
                <a:cs typeface="Sarabun"/>
                <a:sym typeface="Sarabun"/>
              </a:rPr>
              <a:t> รายวิชาพื้นฐาน “ประวัติศาสตร์” </a:t>
            </a:r>
            <a:endParaRPr b="1" sz="2000">
              <a:solidFill>
                <a:srgbClr val="0033CC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 1) ป.1 - ม.3 </a:t>
            </a: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เรียน 40 ชั่วโมง/ปี</a:t>
            </a:r>
            <a:endParaRPr b="1" sz="1400">
              <a:solidFill>
                <a:srgbClr val="FF0066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 2) ม.4 - 6  </a:t>
            </a: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เรียนรวม 3 ปี 80 ชั่วโมง</a:t>
            </a:r>
            <a:endParaRPr b="1" sz="1400">
              <a:solidFill>
                <a:srgbClr val="FF0066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56" name="Google Shape;256;p4"/>
          <p:cNvSpPr txBox="1"/>
          <p:nvPr/>
        </p:nvSpPr>
        <p:spPr>
          <a:xfrm>
            <a:off x="4217045" y="2216908"/>
            <a:ext cx="946102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4 </a:t>
            </a:r>
            <a:endParaRPr b="1" sz="1600">
              <a:solidFill>
                <a:srgbClr val="000099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0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ประวัติศาสตร์</a:t>
            </a:r>
            <a:r>
              <a:rPr b="1" lang="th-TH" sz="9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endParaRPr/>
          </a:p>
        </p:txBody>
      </p:sp>
      <p:sp>
        <p:nvSpPr>
          <p:cNvPr id="257" name="Google Shape;257;p4"/>
          <p:cNvSpPr/>
          <p:nvPr/>
        </p:nvSpPr>
        <p:spPr>
          <a:xfrm>
            <a:off x="5068150" y="2411747"/>
            <a:ext cx="302454" cy="27952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5492437" y="3309338"/>
            <a:ext cx="2657364" cy="1537275"/>
          </a:xfrm>
          <a:prstGeom prst="roundRect">
            <a:avLst>
              <a:gd fmla="val 3660" name="adj"/>
            </a:avLst>
          </a:prstGeom>
          <a:solidFill>
            <a:srgbClr val="FFF4D5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endParaRPr/>
          </a:p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rgbClr val="0033CC"/>
                </a:solidFill>
                <a:latin typeface="Sarabun"/>
                <a:ea typeface="Sarabun"/>
                <a:cs typeface="Sarabun"/>
                <a:sym typeface="Sarabun"/>
              </a:rPr>
              <a:t>รายวิชาพื้นฐาน “สังคมศึกษา”</a:t>
            </a:r>
            <a:endParaRPr b="1" sz="2000">
              <a:solidFill>
                <a:srgbClr val="0033CC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1) ประถมศึกษา </a:t>
            </a: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(เรียน 80 ชั่วโมง/ปี) </a:t>
            </a:r>
            <a:endParaRPr/>
          </a:p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2) ม.ต้น </a:t>
            </a: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(เรียน 120 ชั่วโมง/ปี) </a:t>
            </a:r>
            <a:endParaRPr/>
          </a:p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3) ม.ปลาย </a:t>
            </a: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(เรียนรวม 3 ปี 240 ชั่วโมง)  </a:t>
            </a:r>
            <a:endParaRPr b="1" sz="1400">
              <a:solidFill>
                <a:srgbClr val="FF0066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47982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rPr>
              <a:t>  </a:t>
            </a:r>
            <a:r>
              <a:rPr b="1" lang="th-TH" sz="1400">
                <a:solidFill>
                  <a:srgbClr val="0033CC"/>
                </a:solidFill>
                <a:latin typeface="Sarabun"/>
                <a:ea typeface="Sarabun"/>
                <a:cs typeface="Sarabun"/>
                <a:sym typeface="Sarabun"/>
              </a:rPr>
              <a:t>   </a:t>
            </a:r>
            <a:r>
              <a:rPr b="1" lang="th-TH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มัธยมศึกษาอาจจัดให้เรียนแบบบูรณาการ หรือจัดแยกเป็นรายวิชา ตามความเหมาะสม</a:t>
            </a:r>
            <a:endParaRPr b="1" sz="14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5083761" y="3117851"/>
            <a:ext cx="374017" cy="1905233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222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Google Shape;260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28546" y="5609674"/>
            <a:ext cx="924175" cy="662045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4"/>
          <p:cNvSpPr/>
          <p:nvPr/>
        </p:nvSpPr>
        <p:spPr>
          <a:xfrm>
            <a:off x="4355283" y="2817755"/>
            <a:ext cx="585788" cy="585788"/>
          </a:xfrm>
          <a:prstGeom prst="ellipse">
            <a:avLst/>
          </a:prstGeom>
          <a:solidFill>
            <a:srgbClr val="E5F1D8"/>
          </a:solidFill>
          <a:ln cap="flat" cmpd="sng" w="9525">
            <a:solidFill>
              <a:srgbClr val="405D2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4373681" y="3432052"/>
            <a:ext cx="585788" cy="585788"/>
          </a:xfrm>
          <a:prstGeom prst="ellipse">
            <a:avLst/>
          </a:prstGeom>
          <a:solidFill>
            <a:srgbClr val="FAF1D5"/>
          </a:solidFill>
          <a:ln cap="flat" cmpd="sng" w="9525">
            <a:solidFill>
              <a:srgbClr val="718A3A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4348281" y="4056005"/>
            <a:ext cx="585788" cy="585788"/>
          </a:xfrm>
          <a:prstGeom prst="ellipse">
            <a:avLst/>
          </a:prstGeom>
          <a:solidFill>
            <a:srgbClr val="D3F4EE"/>
          </a:solidFill>
          <a:ln cap="flat" cmpd="sng" w="9525">
            <a:solidFill>
              <a:srgbClr val="246276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4360981" y="4713230"/>
            <a:ext cx="585788" cy="585788"/>
          </a:xfrm>
          <a:prstGeom prst="ellipse">
            <a:avLst/>
          </a:prstGeom>
          <a:solidFill>
            <a:srgbClr val="FFE5E5"/>
          </a:solidFill>
          <a:ln cap="flat" cmpd="sng" w="9525">
            <a:solidFill>
              <a:srgbClr val="82000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l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38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4"/>
          <p:cNvSpPr txBox="1"/>
          <p:nvPr/>
        </p:nvSpPr>
        <p:spPr>
          <a:xfrm>
            <a:off x="4196442" y="2918808"/>
            <a:ext cx="946102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4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1 </a:t>
            </a:r>
            <a:endParaRPr b="1" sz="1400">
              <a:solidFill>
                <a:srgbClr val="000099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ศาสนา ศีลธรรมฯ</a:t>
            </a:r>
            <a:endParaRPr b="1" sz="8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266" name="Google Shape;266;p4"/>
          <p:cNvSpPr txBox="1"/>
          <p:nvPr/>
        </p:nvSpPr>
        <p:spPr>
          <a:xfrm>
            <a:off x="4186087" y="3524476"/>
            <a:ext cx="946102" cy="4770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2 </a:t>
            </a:r>
            <a:endParaRPr b="1" sz="1600">
              <a:solidFill>
                <a:srgbClr val="000099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9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หน้าที่พลเมืองฯ </a:t>
            </a:r>
            <a:endParaRPr/>
          </a:p>
        </p:txBody>
      </p:sp>
      <p:sp>
        <p:nvSpPr>
          <p:cNvPr id="267" name="Google Shape;267;p4"/>
          <p:cNvSpPr txBox="1"/>
          <p:nvPr/>
        </p:nvSpPr>
        <p:spPr>
          <a:xfrm>
            <a:off x="4185653" y="4153182"/>
            <a:ext cx="946102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0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เศรษฐศาสตร์</a:t>
            </a:r>
            <a:r>
              <a:rPr b="1" lang="th-TH" sz="9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endParaRPr/>
          </a:p>
        </p:txBody>
      </p:sp>
      <p:sp>
        <p:nvSpPr>
          <p:cNvPr id="268" name="Google Shape;268;p4"/>
          <p:cNvSpPr txBox="1"/>
          <p:nvPr/>
        </p:nvSpPr>
        <p:spPr>
          <a:xfrm>
            <a:off x="4183990" y="4777135"/>
            <a:ext cx="946102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600">
                <a:solidFill>
                  <a:srgbClr val="000099"/>
                </a:solidFill>
                <a:latin typeface="Sarabun"/>
                <a:ea typeface="Sarabun"/>
                <a:cs typeface="Sarabun"/>
                <a:sym typeface="Sarabun"/>
              </a:rPr>
              <a:t>สาระที่ 5 </a:t>
            </a:r>
            <a:endParaRPr b="1" sz="1600">
              <a:solidFill>
                <a:srgbClr val="000099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0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ภูมิศาสตร์</a:t>
            </a:r>
            <a:r>
              <a:rPr b="1" lang="th-TH" sz="9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endParaRPr/>
          </a:p>
        </p:txBody>
      </p:sp>
      <p:sp>
        <p:nvSpPr>
          <p:cNvPr id="269" name="Google Shape;269;p4"/>
          <p:cNvSpPr/>
          <p:nvPr/>
        </p:nvSpPr>
        <p:spPr>
          <a:xfrm>
            <a:off x="4192658" y="2470151"/>
            <a:ext cx="60947" cy="60947"/>
          </a:xfrm>
          <a:prstGeom prst="ellipse">
            <a:avLst/>
          </a:prstGeom>
          <a:solidFill>
            <a:srgbClr val="721411"/>
          </a:solidFill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75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4222991" y="3095004"/>
            <a:ext cx="60947" cy="60947"/>
          </a:xfrm>
          <a:prstGeom prst="ellipse">
            <a:avLst/>
          </a:prstGeom>
          <a:solidFill>
            <a:srgbClr val="721411"/>
          </a:solidFill>
          <a:ln cap="flat" cmpd="sng" w="127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75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8873083" y="1418986"/>
            <a:ext cx="2696466" cy="4605928"/>
          </a:xfrm>
          <a:custGeom>
            <a:rect b="b" l="l" r="r" t="t"/>
            <a:pathLst>
              <a:path extrusionOk="0" h="3416554" w="7187452">
                <a:moveTo>
                  <a:pt x="63030" y="2823001"/>
                </a:moveTo>
                <a:cubicBezTo>
                  <a:pt x="63030" y="2823001"/>
                  <a:pt x="0" y="2576437"/>
                  <a:pt x="10218" y="1214762"/>
                </a:cubicBezTo>
                <a:cubicBezTo>
                  <a:pt x="18651" y="990971"/>
                  <a:pt x="65033" y="645332"/>
                  <a:pt x="65033" y="645332"/>
                </a:cubicBezTo>
                <a:cubicBezTo>
                  <a:pt x="82233" y="502466"/>
                  <a:pt x="56685" y="337866"/>
                  <a:pt x="181385" y="223925"/>
                </a:cubicBezTo>
                <a:cubicBezTo>
                  <a:pt x="346794" y="72788"/>
                  <a:pt x="621643" y="0"/>
                  <a:pt x="6294378" y="6965"/>
                </a:cubicBezTo>
                <a:lnTo>
                  <a:pt x="6294379" y="6965"/>
                </a:lnTo>
                <a:cubicBezTo>
                  <a:pt x="6511126" y="16819"/>
                  <a:pt x="6715441" y="36481"/>
                  <a:pt x="6849630" y="101690"/>
                </a:cubicBezTo>
                <a:cubicBezTo>
                  <a:pt x="7105676" y="226120"/>
                  <a:pt x="7187451" y="459160"/>
                  <a:pt x="7181963" y="704684"/>
                </a:cubicBezTo>
                <a:cubicBezTo>
                  <a:pt x="7181963" y="704684"/>
                  <a:pt x="7138675" y="1013073"/>
                  <a:pt x="7146109" y="1248607"/>
                </a:cubicBezTo>
                <a:cubicBezTo>
                  <a:pt x="7153232" y="2564802"/>
                  <a:pt x="7160389" y="2760405"/>
                  <a:pt x="7160389" y="2760405"/>
                </a:cubicBezTo>
                <a:cubicBezTo>
                  <a:pt x="7143707" y="2976137"/>
                  <a:pt x="7029063" y="3186749"/>
                  <a:pt x="6832194" y="3298373"/>
                </a:cubicBezTo>
                <a:cubicBezTo>
                  <a:pt x="6681843" y="3383622"/>
                  <a:pt x="6483811" y="3398720"/>
                  <a:pt x="5151657" y="3387978"/>
                </a:cubicBezTo>
                <a:lnTo>
                  <a:pt x="5151587" y="3387978"/>
                </a:lnTo>
                <a:cubicBezTo>
                  <a:pt x="645952" y="3382701"/>
                  <a:pt x="384604" y="3416554"/>
                  <a:pt x="254278" y="3307397"/>
                </a:cubicBezTo>
                <a:cubicBezTo>
                  <a:pt x="145767" y="3216512"/>
                  <a:pt x="81795" y="3023200"/>
                  <a:pt x="63030" y="2823001"/>
                </a:cubicBezTo>
                <a:close/>
              </a:path>
            </a:pathLst>
          </a:custGeom>
          <a:solidFill>
            <a:srgbClr val="FAF1D5"/>
          </a:solidFill>
          <a:ln cap="flat" cmpd="sng" w="9525">
            <a:solidFill>
              <a:srgbClr val="FEFEF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2" name="Google Shape;272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329902" y="410515"/>
            <a:ext cx="1538297" cy="1384468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4"/>
          <p:cNvSpPr/>
          <p:nvPr/>
        </p:nvSpPr>
        <p:spPr>
          <a:xfrm>
            <a:off x="9034270" y="2607456"/>
            <a:ext cx="2272483" cy="892581"/>
          </a:xfrm>
          <a:prstGeom prst="roundRect">
            <a:avLst>
              <a:gd fmla="val 7077" name="adj"/>
            </a:avLst>
          </a:prstGeom>
          <a:solidFill>
            <a:srgbClr val="D9EAF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กำหนดให้ </a:t>
            </a:r>
            <a:r>
              <a:rPr b="1" lang="th-TH" sz="1950">
                <a:solidFill>
                  <a:srgbClr val="0033CC"/>
                </a:solidFill>
                <a:latin typeface="Sarabun"/>
                <a:ea typeface="Sarabun"/>
                <a:cs typeface="Sarabun"/>
                <a:sym typeface="Sarabun"/>
              </a:rPr>
              <a:t>“นักเรียนทุกคน” </a:t>
            </a:r>
            <a:br>
              <a:rPr b="1" lang="th-TH" sz="1950">
                <a:solidFill>
                  <a:srgbClr val="0033CC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เรียนประวัติศาสตร์ </a:t>
            </a:r>
            <a:endParaRPr b="1" sz="1517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และหน้าที่พลเมือง</a:t>
            </a:r>
            <a:endParaRPr/>
          </a:p>
        </p:txBody>
      </p:sp>
      <p:sp>
        <p:nvSpPr>
          <p:cNvPr id="274" name="Google Shape;274;p4"/>
          <p:cNvSpPr txBox="1"/>
          <p:nvPr/>
        </p:nvSpPr>
        <p:spPr>
          <a:xfrm>
            <a:off x="9240445" y="1964982"/>
            <a:ext cx="2178914" cy="3668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3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นโยบายกระทรวงศึกษาธิการ</a:t>
            </a:r>
            <a:endParaRPr b="1" sz="18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grpSp>
        <p:nvGrpSpPr>
          <p:cNvPr id="275" name="Google Shape;275;p4"/>
          <p:cNvGrpSpPr/>
          <p:nvPr/>
        </p:nvGrpSpPr>
        <p:grpSpPr>
          <a:xfrm>
            <a:off x="4876404" y="5260700"/>
            <a:ext cx="3302397" cy="542713"/>
            <a:chOff x="7209537" y="9145696"/>
            <a:chExt cx="5021157" cy="1102124"/>
          </a:xfrm>
        </p:grpSpPr>
        <p:sp>
          <p:nvSpPr>
            <p:cNvPr id="276" name="Google Shape;276;p4"/>
            <p:cNvSpPr txBox="1"/>
            <p:nvPr/>
          </p:nvSpPr>
          <p:spPr>
            <a:xfrm>
              <a:off x="7558002" y="9145696"/>
              <a:ext cx="4672692" cy="110212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จัดเป็นรายวิชาเพิ่มเติม ตามความพร้อมและจุดเน้น</a:t>
              </a:r>
              <a:b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ของสถานศึกษา </a:t>
              </a:r>
              <a:r>
                <a:rPr b="1" lang="th-TH" sz="1400">
                  <a:solidFill>
                    <a:srgbClr val="FF0066"/>
                  </a:solidFill>
                  <a:latin typeface="Sarabun"/>
                  <a:ea typeface="Sarabun"/>
                  <a:cs typeface="Sarabun"/>
                  <a:sym typeface="Sarabun"/>
                </a:rPr>
                <a:t>(เรียนสัปดาห์ละ 1 - 2 ชั่วโมง)</a:t>
              </a:r>
              <a:endParaRPr b="1" sz="1400">
                <a:solidFill>
                  <a:srgbClr val="FF0066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0" lvl="0" marL="0" marR="0" rtl="0" algn="l">
                <a:lnSpc>
                  <a:spcPct val="100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  <p:sp>
          <p:nvSpPr>
            <p:cNvPr id="277" name="Google Shape;277;p4"/>
            <p:cNvSpPr/>
            <p:nvPr/>
          </p:nvSpPr>
          <p:spPr>
            <a:xfrm>
              <a:off x="7209537" y="9182562"/>
              <a:ext cx="112517" cy="112517"/>
            </a:xfrm>
            <a:prstGeom prst="ellipse">
              <a:avLst/>
            </a:prstGeom>
            <a:solidFill>
              <a:srgbClr val="721411"/>
            </a:solidFill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00">
                <a:solidFill>
                  <a:srgbClr val="FFFFFF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grpSp>
        <p:nvGrpSpPr>
          <p:cNvPr id="278" name="Google Shape;278;p4"/>
          <p:cNvGrpSpPr/>
          <p:nvPr/>
        </p:nvGrpSpPr>
        <p:grpSpPr>
          <a:xfrm>
            <a:off x="4889104" y="5675253"/>
            <a:ext cx="3158049" cy="1077218"/>
            <a:chOff x="7068860" y="8993204"/>
            <a:chExt cx="5830245" cy="1988711"/>
          </a:xfrm>
        </p:grpSpPr>
        <p:sp>
          <p:nvSpPr>
            <p:cNvPr id="279" name="Google Shape;279;p4"/>
            <p:cNvSpPr/>
            <p:nvPr/>
          </p:nvSpPr>
          <p:spPr>
            <a:xfrm>
              <a:off x="7068860" y="9153594"/>
              <a:ext cx="112518" cy="112518"/>
            </a:xfrm>
            <a:prstGeom prst="ellipse">
              <a:avLst/>
            </a:prstGeom>
            <a:solidFill>
              <a:srgbClr val="721411"/>
            </a:solidFill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00">
                <a:solidFill>
                  <a:srgbClr val="FFFFFF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  <p:sp>
          <p:nvSpPr>
            <p:cNvPr id="280" name="Google Shape;280;p4"/>
            <p:cNvSpPr txBox="1"/>
            <p:nvPr/>
          </p:nvSpPr>
          <p:spPr>
            <a:xfrm>
              <a:off x="7416912" y="8993204"/>
              <a:ext cx="5482193" cy="19887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จัดเป็นกิจกรรมพัฒนาผู้เรียน </a:t>
              </a:r>
              <a:endParaRPr b="1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    - กิจกรรมแนะแนว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    - กิจกรรมนักเรียน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th-TH" sz="1400">
                  <a:solidFill>
                    <a:srgbClr val="000000"/>
                  </a:solidFill>
                  <a:latin typeface="Sarabun"/>
                  <a:ea typeface="Sarabun"/>
                  <a:cs typeface="Sarabun"/>
                  <a:sym typeface="Sarabun"/>
                </a:rPr>
                <a:t>    - กิจกรรมเพื่อสังคมและสาธารณประโยชน์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400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</p:grpSp>
      <p:pic>
        <p:nvPicPr>
          <p:cNvPr id="281" name="Google Shape;281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987602" y="1814211"/>
            <a:ext cx="124402" cy="214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16043" y="2038915"/>
            <a:ext cx="124402" cy="214486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4"/>
          <p:cNvSpPr/>
          <p:nvPr/>
        </p:nvSpPr>
        <p:spPr>
          <a:xfrm>
            <a:off x="9085449" y="3854092"/>
            <a:ext cx="2118858" cy="1377367"/>
          </a:xfrm>
          <a:prstGeom prst="roundRect">
            <a:avLst>
              <a:gd fmla="val 7077" name="adj"/>
            </a:avLst>
          </a:prstGeom>
          <a:solidFill>
            <a:srgbClr val="D9EAF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300">
                <a:solidFill>
                  <a:srgbClr val="7030A0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r>
              <a:rPr b="1" lang="th-TH" sz="1300">
                <a:solidFill>
                  <a:srgbClr val="0070C0"/>
                </a:solidFill>
                <a:latin typeface="Sarabun"/>
                <a:ea typeface="Sarabun"/>
                <a:cs typeface="Sarabun"/>
                <a:sym typeface="Sarabun"/>
              </a:rPr>
              <a:t>“</a:t>
            </a:r>
            <a:r>
              <a:rPr b="1" lang="th-TH" sz="1733">
                <a:solidFill>
                  <a:srgbClr val="0070C0"/>
                </a:solidFill>
                <a:latin typeface="Sarabun"/>
                <a:ea typeface="Sarabun"/>
                <a:cs typeface="Sarabun"/>
                <a:sym typeface="Sarabun"/>
              </a:rPr>
              <a:t>สถานศึกษาระดับการศึกษาขั้นพื้นฐานทุกแห่ง” </a:t>
            </a:r>
            <a:br>
              <a:rPr b="1" lang="th-TH" sz="1733">
                <a:solidFill>
                  <a:srgbClr val="0070C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จัดการเรียนรู้ประวัติศาสตร์ </a:t>
            </a:r>
            <a:b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และหน้าที่พลเมือง</a:t>
            </a:r>
            <a:endParaRPr b="1" sz="1517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517">
                <a:solidFill>
                  <a:srgbClr val="000000"/>
                </a:solidFill>
                <a:latin typeface="Sarabun"/>
                <a:ea typeface="Sarabun"/>
                <a:cs typeface="Sarabun"/>
                <a:sym typeface="Sarabun"/>
              </a:rPr>
              <a:t>ได้ตามความพร้อมและจุดเน้น </a:t>
            </a:r>
            <a:endParaRPr b="1" sz="1300">
              <a:solidFill>
                <a:srgbClr val="000000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pic>
        <p:nvPicPr>
          <p:cNvPr id="284" name="Google Shape;284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-348954">
            <a:off x="-1215053" y="-958101"/>
            <a:ext cx="6045972" cy="2954445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"/>
          <p:cNvSpPr/>
          <p:nvPr/>
        </p:nvSpPr>
        <p:spPr>
          <a:xfrm rot="-736856">
            <a:off x="548003" y="652483"/>
            <a:ext cx="2802538" cy="643999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ประวัติศาสตร์ หน้าที่พลเมือง </a:t>
            </a:r>
            <a:br>
              <a:rPr b="1" lang="th-TH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th-TH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และคุณธรรมจริยธรรม</a:t>
            </a:r>
            <a:endParaRPr b="1"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6" name="Google Shape;286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rot="1052947">
            <a:off x="9991918" y="5671315"/>
            <a:ext cx="676252" cy="760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-1403432">
            <a:off x="10714310" y="5933916"/>
            <a:ext cx="355905" cy="521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5"/>
          <p:cNvPicPr preferRelativeResize="0"/>
          <p:nvPr/>
        </p:nvPicPr>
        <p:blipFill rotWithShape="1">
          <a:blip r:embed="rId3">
            <a:alphaModFix/>
          </a:blip>
          <a:srcRect b="20339" l="0" r="-1944" t="13054"/>
          <a:stretch/>
        </p:blipFill>
        <p:spPr>
          <a:xfrm>
            <a:off x="8329330" y="4548173"/>
            <a:ext cx="1588610" cy="1110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Google Shape;293;p5"/>
          <p:cNvSpPr/>
          <p:nvPr/>
        </p:nvSpPr>
        <p:spPr>
          <a:xfrm>
            <a:off x="294400" y="172036"/>
            <a:ext cx="4416618" cy="599065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FFFF00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๙. การวัดและประเมินผลการเรียนรู้</a:t>
            </a:r>
            <a:b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th-TH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การตัดสิน ให้ระดับ การเทียบโอน และการจบการศึกษา</a:t>
            </a:r>
            <a:endParaRPr b="1"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94" name="Google Shape;294;p5"/>
          <p:cNvGrpSpPr/>
          <p:nvPr/>
        </p:nvGrpSpPr>
        <p:grpSpPr>
          <a:xfrm>
            <a:off x="493068" y="3514324"/>
            <a:ext cx="5828218" cy="3101726"/>
            <a:chOff x="813715" y="4020808"/>
            <a:chExt cx="4029016" cy="2467734"/>
          </a:xfrm>
        </p:grpSpPr>
        <p:sp>
          <p:nvSpPr>
            <p:cNvPr id="295" name="Google Shape;295;p5"/>
            <p:cNvSpPr/>
            <p:nvPr/>
          </p:nvSpPr>
          <p:spPr>
            <a:xfrm>
              <a:off x="1804430" y="5561735"/>
              <a:ext cx="84270" cy="84270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6" name="Google Shape;296;p5"/>
            <p:cNvSpPr/>
            <p:nvPr/>
          </p:nvSpPr>
          <p:spPr>
            <a:xfrm>
              <a:off x="1645580" y="5638204"/>
              <a:ext cx="84270" cy="84270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7" name="Google Shape;297;p5"/>
            <p:cNvSpPr/>
            <p:nvPr/>
          </p:nvSpPr>
          <p:spPr>
            <a:xfrm>
              <a:off x="1479145" y="5698606"/>
              <a:ext cx="84270" cy="84270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8" name="Google Shape;298;p5"/>
            <p:cNvSpPr/>
            <p:nvPr/>
          </p:nvSpPr>
          <p:spPr>
            <a:xfrm>
              <a:off x="2567081" y="4676538"/>
              <a:ext cx="84270" cy="84270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299" name="Google Shape;299;p5"/>
            <p:cNvSpPr/>
            <p:nvPr/>
          </p:nvSpPr>
          <p:spPr>
            <a:xfrm>
              <a:off x="2503035" y="4832154"/>
              <a:ext cx="84270" cy="84270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rgbClr val="DF2D27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00" name="Google Shape;300;p5"/>
            <p:cNvSpPr/>
            <p:nvPr/>
          </p:nvSpPr>
          <p:spPr>
            <a:xfrm>
              <a:off x="1068324" y="5760793"/>
              <a:ext cx="2178491" cy="727749"/>
            </a:xfrm>
            <a:custGeom>
              <a:rect b="b" l="l" r="r" t="t"/>
              <a:pathLst>
                <a:path extrusionOk="0" h="487379" w="1817721">
                  <a:moveTo>
                    <a:pt x="0" y="81231"/>
                  </a:moveTo>
                  <a:cubicBezTo>
                    <a:pt x="0" y="36368"/>
                    <a:pt x="36368" y="0"/>
                    <a:pt x="81231" y="0"/>
                  </a:cubicBezTo>
                  <a:lnTo>
                    <a:pt x="1736490" y="0"/>
                  </a:lnTo>
                  <a:cubicBezTo>
                    <a:pt x="1781353" y="0"/>
                    <a:pt x="1817721" y="36368"/>
                    <a:pt x="1817721" y="81231"/>
                  </a:cubicBezTo>
                  <a:lnTo>
                    <a:pt x="1817721" y="406148"/>
                  </a:lnTo>
                  <a:cubicBezTo>
                    <a:pt x="1817721" y="451011"/>
                    <a:pt x="1781353" y="487379"/>
                    <a:pt x="1736490" y="487379"/>
                  </a:cubicBezTo>
                  <a:lnTo>
                    <a:pt x="81231" y="487379"/>
                  </a:lnTo>
                  <a:cubicBezTo>
                    <a:pt x="36368" y="487379"/>
                    <a:pt x="0" y="451011"/>
                    <a:pt x="0" y="406148"/>
                  </a:cubicBezTo>
                  <a:lnTo>
                    <a:pt x="0" y="81231"/>
                  </a:lnTo>
                  <a:close/>
                </a:path>
              </a:pathLst>
            </a:custGeom>
            <a:solidFill>
              <a:srgbClr val="B6D6F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125" lIns="408525" spcFirstLastPara="1" rIns="77125" wrap="square" tIns="771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Sarabun"/>
                <a:buNone/>
              </a:pPr>
              <a:r>
                <a:rPr b="1" lang="th-TH" sz="14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ช่วงเวลาเทียบโอน ได้แก่ ก่อนเปิดภาคเรียน</a:t>
              </a:r>
              <a:br>
                <a:rPr b="1" lang="th-TH" sz="14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4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หรือต้นภาคเรียน ต้องศึกษาต่อเนื่องใน รร. ที่รับโอนอย่างน้อย 1 ภาคเรียน และสถานศึกษาเป็นผู้กำหนดรายวิชาที่รับเทียบโอน ตามความเหมาะสม</a:t>
              </a:r>
              <a:endParaRPr/>
            </a:p>
          </p:txBody>
        </p:sp>
        <p:sp>
          <p:nvSpPr>
            <p:cNvPr id="301" name="Google Shape;301;p5"/>
            <p:cNvSpPr/>
            <p:nvPr/>
          </p:nvSpPr>
          <p:spPr>
            <a:xfrm>
              <a:off x="813715" y="5638204"/>
              <a:ext cx="469554" cy="463715"/>
            </a:xfrm>
            <a:prstGeom prst="ellipse">
              <a:avLst/>
            </a:prstGeom>
            <a:solidFill>
              <a:srgbClr val="7030A0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02" name="Google Shape;302;p5"/>
            <p:cNvSpPr/>
            <p:nvPr/>
          </p:nvSpPr>
          <p:spPr>
            <a:xfrm>
              <a:off x="2360488" y="5026993"/>
              <a:ext cx="2133073" cy="665013"/>
            </a:xfrm>
            <a:custGeom>
              <a:rect b="b" l="l" r="r" t="t"/>
              <a:pathLst>
                <a:path extrusionOk="0" h="487379" w="1817721">
                  <a:moveTo>
                    <a:pt x="0" y="81231"/>
                  </a:moveTo>
                  <a:cubicBezTo>
                    <a:pt x="0" y="36368"/>
                    <a:pt x="36368" y="0"/>
                    <a:pt x="81231" y="0"/>
                  </a:cubicBezTo>
                  <a:lnTo>
                    <a:pt x="1736490" y="0"/>
                  </a:lnTo>
                  <a:cubicBezTo>
                    <a:pt x="1781353" y="0"/>
                    <a:pt x="1817721" y="36368"/>
                    <a:pt x="1817721" y="81231"/>
                  </a:cubicBezTo>
                  <a:lnTo>
                    <a:pt x="1817721" y="406148"/>
                  </a:lnTo>
                  <a:cubicBezTo>
                    <a:pt x="1817721" y="451011"/>
                    <a:pt x="1781353" y="487379"/>
                    <a:pt x="1736490" y="487379"/>
                  </a:cubicBezTo>
                  <a:lnTo>
                    <a:pt x="81231" y="487379"/>
                  </a:lnTo>
                  <a:cubicBezTo>
                    <a:pt x="36368" y="487379"/>
                    <a:pt x="0" y="451011"/>
                    <a:pt x="0" y="406148"/>
                  </a:cubicBezTo>
                  <a:lnTo>
                    <a:pt x="0" y="81231"/>
                  </a:lnTo>
                  <a:close/>
                </a:path>
              </a:pathLst>
            </a:custGeom>
            <a:solidFill>
              <a:srgbClr val="1A5484"/>
            </a:solidFill>
            <a:ln cap="flat" cmpd="sng" w="2857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125" lIns="408525" spcFirstLastPara="1" rIns="77125" wrap="square" tIns="771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None/>
              </a:pPr>
              <a: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พิจารณาจากเอกสารที่แสดงความรู้ความสามารถ และจากการทดสอบภาคความรู้ ภาคปฏิบัติ จากความเหมาะสม</a:t>
              </a:r>
              <a:endParaRPr/>
            </a:p>
          </p:txBody>
        </p:sp>
        <p:sp>
          <p:nvSpPr>
            <p:cNvPr id="303" name="Google Shape;303;p5"/>
            <p:cNvSpPr/>
            <p:nvPr/>
          </p:nvSpPr>
          <p:spPr>
            <a:xfrm>
              <a:off x="1986537" y="5199197"/>
              <a:ext cx="466677" cy="417675"/>
            </a:xfrm>
            <a:prstGeom prst="ellipse">
              <a:avLst/>
            </a:prstGeom>
            <a:solidFill>
              <a:srgbClr val="BA8CDC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04" name="Google Shape;304;p5"/>
            <p:cNvSpPr/>
            <p:nvPr/>
          </p:nvSpPr>
          <p:spPr>
            <a:xfrm>
              <a:off x="2861943" y="4020808"/>
              <a:ext cx="1980788" cy="929737"/>
            </a:xfrm>
            <a:custGeom>
              <a:rect b="b" l="l" r="r" t="t"/>
              <a:pathLst>
                <a:path extrusionOk="0" h="487379" w="1817721">
                  <a:moveTo>
                    <a:pt x="0" y="81231"/>
                  </a:moveTo>
                  <a:cubicBezTo>
                    <a:pt x="0" y="36368"/>
                    <a:pt x="36368" y="0"/>
                    <a:pt x="81231" y="0"/>
                  </a:cubicBezTo>
                  <a:lnTo>
                    <a:pt x="1736490" y="0"/>
                  </a:lnTo>
                  <a:cubicBezTo>
                    <a:pt x="1781353" y="0"/>
                    <a:pt x="1817721" y="36368"/>
                    <a:pt x="1817721" y="81231"/>
                  </a:cubicBezTo>
                  <a:lnTo>
                    <a:pt x="1817721" y="406148"/>
                  </a:lnTo>
                  <a:cubicBezTo>
                    <a:pt x="1817721" y="451011"/>
                    <a:pt x="1781353" y="487379"/>
                    <a:pt x="1736490" y="487379"/>
                  </a:cubicBezTo>
                  <a:lnTo>
                    <a:pt x="81231" y="487379"/>
                  </a:lnTo>
                  <a:cubicBezTo>
                    <a:pt x="36368" y="487379"/>
                    <a:pt x="0" y="451011"/>
                    <a:pt x="0" y="406148"/>
                  </a:cubicBezTo>
                  <a:lnTo>
                    <a:pt x="0" y="81231"/>
                  </a:lnTo>
                  <a:close/>
                </a:path>
              </a:pathLst>
            </a:custGeom>
            <a:solidFill>
              <a:srgbClr val="0F314D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77125" lIns="408525" spcFirstLastPara="1" rIns="77125" wrap="square" tIns="771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None/>
              </a:pPr>
              <a: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เทียบโอนกรณี เช่น ย้ายโรงเรียน/ หลักสูตร</a:t>
              </a:r>
              <a:b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เปลี่ยนรูปแบบ ออกกลางคันและขอเข้าใหม่ มาจากต่างประเทศ </a:t>
              </a:r>
              <a:b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16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การเทียบโอน เทียบได้ทั้งความรู้ ทักษะ และประสบการณ์</a:t>
              </a:r>
              <a:endParaRPr/>
            </a:p>
          </p:txBody>
        </p:sp>
        <p:sp>
          <p:nvSpPr>
            <p:cNvPr id="305" name="Google Shape;305;p5"/>
            <p:cNvSpPr/>
            <p:nvPr/>
          </p:nvSpPr>
          <p:spPr>
            <a:xfrm>
              <a:off x="2545170" y="4473806"/>
              <a:ext cx="528171" cy="421586"/>
            </a:xfrm>
            <a:prstGeom prst="ellipse">
              <a:avLst/>
            </a:prstGeom>
            <a:solidFill>
              <a:srgbClr val="F7E0F8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</p:grpSp>
      <p:sp>
        <p:nvSpPr>
          <p:cNvPr id="306" name="Google Shape;306;p5"/>
          <p:cNvSpPr/>
          <p:nvPr/>
        </p:nvSpPr>
        <p:spPr>
          <a:xfrm rot="-5400000">
            <a:off x="9045342" y="4290837"/>
            <a:ext cx="180920" cy="424285"/>
          </a:xfrm>
          <a:custGeom>
            <a:rect b="b" l="l" r="r" t="t"/>
            <a:pathLst>
              <a:path extrusionOk="0" h="252130" w="173382">
                <a:moveTo>
                  <a:pt x="0" y="50426"/>
                </a:moveTo>
                <a:lnTo>
                  <a:pt x="86691" y="50426"/>
                </a:lnTo>
                <a:lnTo>
                  <a:pt x="86691" y="0"/>
                </a:lnTo>
                <a:lnTo>
                  <a:pt x="173382" y="126065"/>
                </a:lnTo>
                <a:lnTo>
                  <a:pt x="86691" y="252130"/>
                </a:lnTo>
                <a:lnTo>
                  <a:pt x="86691" y="201704"/>
                </a:lnTo>
                <a:lnTo>
                  <a:pt x="0" y="201704"/>
                </a:lnTo>
                <a:lnTo>
                  <a:pt x="0" y="50426"/>
                </a:lnTo>
                <a:close/>
              </a:path>
            </a:pathLst>
          </a:custGeom>
          <a:solidFill>
            <a:srgbClr val="186354"/>
          </a:solidFill>
          <a:ln>
            <a:noFill/>
          </a:ln>
        </p:spPr>
        <p:txBody>
          <a:bodyPr anchorCtr="0" anchor="ctr" bIns="50425" lIns="0" spcFirstLastPara="1" rIns="52000" wrap="square" tIns="50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entury Gothic"/>
              <a:buNone/>
            </a:pPr>
            <a:r>
              <a:t/>
            </a:r>
            <a:endParaRPr sz="1200">
              <a:solidFill>
                <a:schemeClr val="lt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307" name="Google Shape;307;p5"/>
          <p:cNvSpPr/>
          <p:nvPr/>
        </p:nvSpPr>
        <p:spPr>
          <a:xfrm>
            <a:off x="8265914" y="3325500"/>
            <a:ext cx="1715441" cy="1063713"/>
          </a:xfrm>
          <a:custGeom>
            <a:rect b="b" l="l" r="r" t="t"/>
            <a:pathLst>
              <a:path extrusionOk="0" h="1019396" w="1019396">
                <a:moveTo>
                  <a:pt x="0" y="509698"/>
                </a:moveTo>
                <a:cubicBezTo>
                  <a:pt x="0" y="228200"/>
                  <a:pt x="228200" y="0"/>
                  <a:pt x="509698" y="0"/>
                </a:cubicBezTo>
                <a:cubicBezTo>
                  <a:pt x="791196" y="0"/>
                  <a:pt x="1019396" y="228200"/>
                  <a:pt x="1019396" y="509698"/>
                </a:cubicBezTo>
                <a:cubicBezTo>
                  <a:pt x="1019396" y="791196"/>
                  <a:pt x="791196" y="1019396"/>
                  <a:pt x="509698" y="1019396"/>
                </a:cubicBezTo>
                <a:cubicBezTo>
                  <a:pt x="228200" y="1019396"/>
                  <a:pt x="0" y="791196"/>
                  <a:pt x="0" y="509698"/>
                </a:cubicBezTo>
                <a:close/>
              </a:path>
            </a:pathLst>
          </a:custGeom>
          <a:solidFill>
            <a:srgbClr val="DBFBD1"/>
          </a:solid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58175" lIns="158175" spcFirstLastPara="1" rIns="158175" wrap="square" tIns="1581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Sarabun"/>
              <a:buNone/>
            </a:pP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จบ ป.6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- ผ่านทุกรายวิชาพื้นฐาน/รายวิชา กิจกรรมเพิ่มเติมตามที่โรงเรียนกำหนด</a:t>
            </a:r>
            <a:endParaRPr/>
          </a:p>
        </p:txBody>
      </p:sp>
      <p:sp>
        <p:nvSpPr>
          <p:cNvPr id="308" name="Google Shape;308;p5"/>
          <p:cNvSpPr/>
          <p:nvPr/>
        </p:nvSpPr>
        <p:spPr>
          <a:xfrm>
            <a:off x="9801339" y="5060798"/>
            <a:ext cx="291767" cy="263091"/>
          </a:xfrm>
          <a:custGeom>
            <a:rect b="b" l="l" r="r" t="t"/>
            <a:pathLst>
              <a:path extrusionOk="0" h="252130" w="173382">
                <a:moveTo>
                  <a:pt x="0" y="50426"/>
                </a:moveTo>
                <a:lnTo>
                  <a:pt x="86691" y="50426"/>
                </a:lnTo>
                <a:lnTo>
                  <a:pt x="86691" y="0"/>
                </a:lnTo>
                <a:lnTo>
                  <a:pt x="173382" y="126065"/>
                </a:lnTo>
                <a:lnTo>
                  <a:pt x="86691" y="252130"/>
                </a:lnTo>
                <a:lnTo>
                  <a:pt x="86691" y="201704"/>
                </a:lnTo>
                <a:lnTo>
                  <a:pt x="0" y="201704"/>
                </a:lnTo>
                <a:lnTo>
                  <a:pt x="0" y="50426"/>
                </a:lnTo>
                <a:close/>
              </a:path>
            </a:pathLst>
          </a:custGeom>
          <a:solidFill>
            <a:srgbClr val="186354"/>
          </a:solidFill>
          <a:ln>
            <a:noFill/>
          </a:ln>
        </p:spPr>
        <p:txBody>
          <a:bodyPr anchorCtr="0" anchor="ctr" bIns="50425" lIns="0" spcFirstLastPara="1" rIns="52000" wrap="square" tIns="50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entury Gothic"/>
              <a:buNone/>
            </a:pPr>
            <a:r>
              <a:t/>
            </a:r>
            <a:endParaRPr sz="1200">
              <a:solidFill>
                <a:schemeClr val="lt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309" name="Google Shape;309;p5"/>
          <p:cNvSpPr/>
          <p:nvPr/>
        </p:nvSpPr>
        <p:spPr>
          <a:xfrm>
            <a:off x="10149632" y="4660488"/>
            <a:ext cx="1715441" cy="1063713"/>
          </a:xfrm>
          <a:custGeom>
            <a:rect b="b" l="l" r="r" t="t"/>
            <a:pathLst>
              <a:path extrusionOk="0" h="1019396" w="1019396">
                <a:moveTo>
                  <a:pt x="0" y="509698"/>
                </a:moveTo>
                <a:cubicBezTo>
                  <a:pt x="0" y="228200"/>
                  <a:pt x="228200" y="0"/>
                  <a:pt x="509698" y="0"/>
                </a:cubicBezTo>
                <a:cubicBezTo>
                  <a:pt x="791196" y="0"/>
                  <a:pt x="1019396" y="228200"/>
                  <a:pt x="1019396" y="509698"/>
                </a:cubicBezTo>
                <a:cubicBezTo>
                  <a:pt x="1019396" y="791196"/>
                  <a:pt x="791196" y="1019396"/>
                  <a:pt x="509698" y="1019396"/>
                </a:cubicBezTo>
                <a:cubicBezTo>
                  <a:pt x="228200" y="1019396"/>
                  <a:pt x="0" y="791196"/>
                  <a:pt x="0" y="509698"/>
                </a:cubicBezTo>
                <a:close/>
              </a:path>
            </a:pathLst>
          </a:custGeom>
          <a:solidFill>
            <a:srgbClr val="FAF1D5"/>
          </a:solid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58175" lIns="158175" spcFirstLastPara="1" rIns="158175" wrap="square" tIns="1581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Sarabun"/>
              <a:buNone/>
            </a:pP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จบ ม.3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- ได้หน่วยกิตรายวิชาพื้นฐาน            66 นก.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- วิชาเพิ่มเติมไม่น้อยกว่า 11 นก.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รวมหลักสูตรไม่น้อยกว่า</a:t>
            </a:r>
            <a:r>
              <a:rPr b="1" lang="th-TH" sz="16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 </a:t>
            </a:r>
            <a:br>
              <a:rPr b="1" lang="th-TH" sz="16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77 </a:t>
            </a: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นก.</a:t>
            </a:r>
            <a:endParaRPr/>
          </a:p>
        </p:txBody>
      </p:sp>
      <p:sp>
        <p:nvSpPr>
          <p:cNvPr id="310" name="Google Shape;310;p5"/>
          <p:cNvSpPr/>
          <p:nvPr/>
        </p:nvSpPr>
        <p:spPr>
          <a:xfrm rot="5400000">
            <a:off x="9045342" y="5475558"/>
            <a:ext cx="180920" cy="424285"/>
          </a:xfrm>
          <a:custGeom>
            <a:rect b="b" l="l" r="r" t="t"/>
            <a:pathLst>
              <a:path extrusionOk="0" h="252130" w="173382">
                <a:moveTo>
                  <a:pt x="0" y="50426"/>
                </a:moveTo>
                <a:lnTo>
                  <a:pt x="86691" y="50426"/>
                </a:lnTo>
                <a:lnTo>
                  <a:pt x="86691" y="0"/>
                </a:lnTo>
                <a:lnTo>
                  <a:pt x="173382" y="126065"/>
                </a:lnTo>
                <a:lnTo>
                  <a:pt x="86691" y="252130"/>
                </a:lnTo>
                <a:lnTo>
                  <a:pt x="86691" y="201704"/>
                </a:lnTo>
                <a:lnTo>
                  <a:pt x="0" y="201704"/>
                </a:lnTo>
                <a:lnTo>
                  <a:pt x="0" y="50426"/>
                </a:lnTo>
                <a:close/>
              </a:path>
            </a:pathLst>
          </a:custGeom>
          <a:solidFill>
            <a:srgbClr val="186354"/>
          </a:solidFill>
          <a:ln>
            <a:noFill/>
          </a:ln>
        </p:spPr>
        <p:txBody>
          <a:bodyPr anchorCtr="0" anchor="ctr" bIns="50425" lIns="0" spcFirstLastPara="1" rIns="52000" wrap="square" tIns="50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entury Gothic"/>
              <a:buNone/>
            </a:pPr>
            <a:r>
              <a:t/>
            </a:r>
            <a:endParaRPr sz="1200">
              <a:solidFill>
                <a:schemeClr val="lt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311" name="Google Shape;311;p5"/>
          <p:cNvSpPr/>
          <p:nvPr/>
        </p:nvSpPr>
        <p:spPr>
          <a:xfrm>
            <a:off x="8278081" y="5781490"/>
            <a:ext cx="1715441" cy="1063713"/>
          </a:xfrm>
          <a:custGeom>
            <a:rect b="b" l="l" r="r" t="t"/>
            <a:pathLst>
              <a:path extrusionOk="0" h="1019396" w="1019396">
                <a:moveTo>
                  <a:pt x="0" y="509698"/>
                </a:moveTo>
                <a:cubicBezTo>
                  <a:pt x="0" y="228200"/>
                  <a:pt x="228200" y="0"/>
                  <a:pt x="509698" y="0"/>
                </a:cubicBezTo>
                <a:cubicBezTo>
                  <a:pt x="791196" y="0"/>
                  <a:pt x="1019396" y="228200"/>
                  <a:pt x="1019396" y="509698"/>
                </a:cubicBezTo>
                <a:cubicBezTo>
                  <a:pt x="1019396" y="791196"/>
                  <a:pt x="791196" y="1019396"/>
                  <a:pt x="509698" y="1019396"/>
                </a:cubicBezTo>
                <a:cubicBezTo>
                  <a:pt x="228200" y="1019396"/>
                  <a:pt x="0" y="791196"/>
                  <a:pt x="0" y="509698"/>
                </a:cubicBezTo>
                <a:close/>
              </a:path>
            </a:pathLst>
          </a:custGeom>
          <a:solidFill>
            <a:srgbClr val="D9EAF8"/>
          </a:solid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58175" lIns="158175" spcFirstLastPara="1" rIns="158175" wrap="square" tIns="15817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Sarabun"/>
              <a:buNone/>
            </a:pP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จบ ม. 6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- เรียนวิชาพื้นฐาน 41 นก.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- วิชาเพิ่มเติมไม่น้อยกว่า 36 นก. รวมทั้งหมดไม่น้อยกว่า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77 นก.</a:t>
            </a:r>
            <a:endParaRPr b="1" sz="1200">
              <a:solidFill>
                <a:schemeClr val="accent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312" name="Google Shape;312;p5"/>
          <p:cNvSpPr/>
          <p:nvPr/>
        </p:nvSpPr>
        <p:spPr>
          <a:xfrm>
            <a:off x="7981037" y="5060797"/>
            <a:ext cx="291767" cy="263092"/>
          </a:xfrm>
          <a:custGeom>
            <a:rect b="b" l="l" r="r" t="t"/>
            <a:pathLst>
              <a:path extrusionOk="0" h="252130" w="173382">
                <a:moveTo>
                  <a:pt x="173382" y="201704"/>
                </a:moveTo>
                <a:lnTo>
                  <a:pt x="86691" y="201704"/>
                </a:lnTo>
                <a:lnTo>
                  <a:pt x="86691" y="252130"/>
                </a:lnTo>
                <a:lnTo>
                  <a:pt x="0" y="126065"/>
                </a:lnTo>
                <a:lnTo>
                  <a:pt x="86691" y="0"/>
                </a:lnTo>
                <a:lnTo>
                  <a:pt x="86691" y="50426"/>
                </a:lnTo>
                <a:lnTo>
                  <a:pt x="173382" y="50426"/>
                </a:lnTo>
                <a:lnTo>
                  <a:pt x="173382" y="201704"/>
                </a:lnTo>
                <a:close/>
              </a:path>
            </a:pathLst>
          </a:custGeom>
          <a:solidFill>
            <a:srgbClr val="186354"/>
          </a:solidFill>
          <a:ln>
            <a:noFill/>
          </a:ln>
        </p:spPr>
        <p:txBody>
          <a:bodyPr anchorCtr="0" anchor="ctr" bIns="50425" lIns="52000" spcFirstLastPara="1" rIns="0" wrap="square" tIns="504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entury Gothic"/>
              <a:buNone/>
            </a:pPr>
            <a:r>
              <a:t/>
            </a:r>
            <a:endParaRPr sz="1200">
              <a:solidFill>
                <a:schemeClr val="lt1"/>
              </a:solidFill>
              <a:latin typeface="Sarabun"/>
              <a:ea typeface="Sarabun"/>
              <a:cs typeface="Sarabun"/>
              <a:sym typeface="Sarabun"/>
            </a:endParaRPr>
          </a:p>
        </p:txBody>
      </p:sp>
      <p:sp>
        <p:nvSpPr>
          <p:cNvPr id="313" name="Google Shape;313;p5"/>
          <p:cNvSpPr/>
          <p:nvPr/>
        </p:nvSpPr>
        <p:spPr>
          <a:xfrm>
            <a:off x="6223001" y="4613601"/>
            <a:ext cx="1785548" cy="1110600"/>
          </a:xfrm>
          <a:custGeom>
            <a:rect b="b" l="l" r="r" t="t"/>
            <a:pathLst>
              <a:path extrusionOk="0" h="1019396" w="1019396">
                <a:moveTo>
                  <a:pt x="0" y="509698"/>
                </a:moveTo>
                <a:cubicBezTo>
                  <a:pt x="0" y="228200"/>
                  <a:pt x="228200" y="0"/>
                  <a:pt x="509698" y="0"/>
                </a:cubicBezTo>
                <a:cubicBezTo>
                  <a:pt x="791196" y="0"/>
                  <a:pt x="1019396" y="228200"/>
                  <a:pt x="1019396" y="509698"/>
                </a:cubicBezTo>
                <a:cubicBezTo>
                  <a:pt x="1019396" y="791196"/>
                  <a:pt x="791196" y="1019396"/>
                  <a:pt x="509698" y="1019396"/>
                </a:cubicBezTo>
                <a:cubicBezTo>
                  <a:pt x="228200" y="1019396"/>
                  <a:pt x="0" y="791196"/>
                  <a:pt x="0" y="509698"/>
                </a:cubicBezTo>
                <a:close/>
              </a:path>
            </a:pathLst>
          </a:custGeom>
          <a:solidFill>
            <a:srgbClr val="D3F4EE"/>
          </a:solidFill>
          <a:ln cap="flat" cmpd="sng" w="571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58175" lIns="158175" spcFirstLastPara="1" rIns="158175" wrap="square" tIns="1581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Sarabun"/>
              <a:buNone/>
            </a:pP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     ทุกระดับต้องผ่าน</a:t>
            </a:r>
            <a:b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600">
                <a:solidFill>
                  <a:schemeClr val="accent1"/>
                </a:solidFill>
                <a:latin typeface="Sarabun"/>
                <a:ea typeface="Sarabun"/>
                <a:cs typeface="Sarabun"/>
                <a:sym typeface="Sarabun"/>
              </a:rPr>
              <a:t>- </a:t>
            </a: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การประเมินการอ่าน คิดวิเคราะห์และเขียน คุณลักษณะอันพึประสงค์  </a:t>
            </a:r>
            <a:b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</a:br>
            <a:r>
              <a:rPr b="1" lang="th-TH" sz="1200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rPr>
              <a:t>     และกิจกรรมพัฒนาผู้เรียน  </a:t>
            </a:r>
            <a:endParaRPr/>
          </a:p>
        </p:txBody>
      </p:sp>
      <p:grpSp>
        <p:nvGrpSpPr>
          <p:cNvPr id="314" name="Google Shape;314;p5"/>
          <p:cNvGrpSpPr/>
          <p:nvPr/>
        </p:nvGrpSpPr>
        <p:grpSpPr>
          <a:xfrm>
            <a:off x="71033" y="744641"/>
            <a:ext cx="2768227" cy="2025851"/>
            <a:chOff x="4681140" y="721081"/>
            <a:chExt cx="2829718" cy="5415835"/>
          </a:xfrm>
        </p:grpSpPr>
        <p:sp>
          <p:nvSpPr>
            <p:cNvPr id="315" name="Google Shape;315;p5"/>
            <p:cNvSpPr/>
            <p:nvPr/>
          </p:nvSpPr>
          <p:spPr>
            <a:xfrm>
              <a:off x="5665390" y="1213206"/>
              <a:ext cx="1845468" cy="1230927"/>
            </a:xfrm>
            <a:custGeom>
              <a:rect b="b" l="l" r="r" t="t"/>
              <a:pathLst>
                <a:path extrusionOk="0" h="1230927" w="1845468">
                  <a:moveTo>
                    <a:pt x="0" y="0"/>
                  </a:moveTo>
                  <a:lnTo>
                    <a:pt x="1845468" y="0"/>
                  </a:lnTo>
                  <a:lnTo>
                    <a:pt x="1845468" y="1230927"/>
                  </a:lnTo>
                  <a:lnTo>
                    <a:pt x="0" y="1230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1D8">
                <a:alpha val="89803"/>
              </a:srgbClr>
            </a:solidFill>
            <a:ln cap="flat" cmpd="sng" w="12700">
              <a:solidFill>
                <a:srgbClr val="F3CCCB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4900" lIns="295275" spcFirstLastPara="1" rIns="184900" wrap="square" tIns="184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Sarabun"/>
                <a:buNone/>
              </a:pPr>
              <a:r>
                <a:rPr b="1" lang="th-TH" sz="20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 ระดับชั้นเรียน</a:t>
              </a:r>
              <a:endParaRPr/>
            </a:p>
          </p:txBody>
        </p:sp>
        <p:sp>
          <p:nvSpPr>
            <p:cNvPr id="316" name="Google Shape;316;p5"/>
            <p:cNvSpPr/>
            <p:nvPr/>
          </p:nvSpPr>
          <p:spPr>
            <a:xfrm>
              <a:off x="5665390" y="2444134"/>
              <a:ext cx="1845468" cy="1230927"/>
            </a:xfrm>
            <a:custGeom>
              <a:rect b="b" l="l" r="r" t="t"/>
              <a:pathLst>
                <a:path extrusionOk="0" h="1230927" w="1845468">
                  <a:moveTo>
                    <a:pt x="0" y="0"/>
                  </a:moveTo>
                  <a:lnTo>
                    <a:pt x="1845468" y="0"/>
                  </a:lnTo>
                  <a:lnTo>
                    <a:pt x="1845468" y="1230927"/>
                  </a:lnTo>
                  <a:lnTo>
                    <a:pt x="0" y="1230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68C">
                <a:alpha val="89803"/>
              </a:srgbClr>
            </a:solidFill>
            <a:ln cap="flat" cmpd="sng" w="12700">
              <a:solidFill>
                <a:srgbClr val="F3CCCB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4900" lIns="295275" spcFirstLastPara="1" rIns="184900" wrap="square" tIns="184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Sarabun"/>
                <a:buNone/>
              </a:pPr>
              <a:r>
                <a:rPr b="1" lang="th-TH" sz="20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 ระดับสถานศึกษา</a:t>
              </a:r>
              <a:endParaRPr/>
            </a:p>
          </p:txBody>
        </p:sp>
        <p:sp>
          <p:nvSpPr>
            <p:cNvPr id="317" name="Google Shape;317;p5"/>
            <p:cNvSpPr/>
            <p:nvPr/>
          </p:nvSpPr>
          <p:spPr>
            <a:xfrm>
              <a:off x="5665390" y="3682819"/>
              <a:ext cx="1845468" cy="1230928"/>
            </a:xfrm>
            <a:custGeom>
              <a:rect b="b" l="l" r="r" t="t"/>
              <a:pathLst>
                <a:path extrusionOk="0" h="1230927" w="1845468">
                  <a:moveTo>
                    <a:pt x="0" y="0"/>
                  </a:moveTo>
                  <a:lnTo>
                    <a:pt x="1845468" y="0"/>
                  </a:lnTo>
                  <a:lnTo>
                    <a:pt x="1845468" y="1230927"/>
                  </a:lnTo>
                  <a:lnTo>
                    <a:pt x="0" y="1230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6624">
                <a:alpha val="89803"/>
              </a:srgbClr>
            </a:solidFill>
            <a:ln cap="flat" cmpd="sng" w="12700">
              <a:solidFill>
                <a:srgbClr val="F3CCCB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4900" lIns="295275" spcFirstLastPara="1" rIns="184900" wrap="square" tIns="184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Sarabun"/>
                <a:buNone/>
              </a:pPr>
              <a:r>
                <a:rPr b="1" lang="th-TH" sz="20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 ระดับเขตพื้นที่</a:t>
              </a:r>
              <a:endParaRPr/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5665390" y="4905989"/>
              <a:ext cx="1845468" cy="1230927"/>
            </a:xfrm>
            <a:custGeom>
              <a:rect b="b" l="l" r="r" t="t"/>
              <a:pathLst>
                <a:path extrusionOk="0" h="1230927" w="1845468">
                  <a:moveTo>
                    <a:pt x="0" y="0"/>
                  </a:moveTo>
                  <a:lnTo>
                    <a:pt x="1845468" y="0"/>
                  </a:lnTo>
                  <a:lnTo>
                    <a:pt x="1845468" y="1230927"/>
                  </a:lnTo>
                  <a:lnTo>
                    <a:pt x="0" y="12309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B3E16">
                <a:alpha val="89803"/>
              </a:srgbClr>
            </a:solidFill>
            <a:ln cap="flat" cmpd="sng" w="12700">
              <a:solidFill>
                <a:srgbClr val="F3CCCB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4900" lIns="295275" spcFirstLastPara="1" rIns="184900" wrap="square" tIns="1849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Sarabun"/>
                <a:buNone/>
              </a:pPr>
              <a:r>
                <a:rPr b="1" lang="th-TH" sz="20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 ระดับชาติ</a:t>
              </a:r>
              <a:endParaRPr/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4681140" y="721081"/>
              <a:ext cx="1273389" cy="2045195"/>
            </a:xfrm>
            <a:custGeom>
              <a:rect b="b" l="l" r="r" t="t"/>
              <a:pathLst>
                <a:path extrusionOk="0" h="1230312" w="1230312">
                  <a:moveTo>
                    <a:pt x="0" y="615156"/>
                  </a:moveTo>
                  <a:cubicBezTo>
                    <a:pt x="0" y="275415"/>
                    <a:pt x="275415" y="0"/>
                    <a:pt x="615156" y="0"/>
                  </a:cubicBezTo>
                  <a:cubicBezTo>
                    <a:pt x="954897" y="0"/>
                    <a:pt x="1230312" y="275415"/>
                    <a:pt x="1230312" y="615156"/>
                  </a:cubicBezTo>
                  <a:cubicBezTo>
                    <a:pt x="1230312" y="954897"/>
                    <a:pt x="954897" y="1230312"/>
                    <a:pt x="615156" y="1230312"/>
                  </a:cubicBezTo>
                  <a:cubicBezTo>
                    <a:pt x="275415" y="1230312"/>
                    <a:pt x="0" y="954897"/>
                    <a:pt x="0" y="615156"/>
                  </a:cubicBezTo>
                  <a:close/>
                </a:path>
              </a:pathLst>
            </a:custGeom>
            <a:solidFill>
              <a:srgbClr val="151515"/>
            </a:solidFill>
            <a:ln cap="flat" cmpd="sng" w="12700">
              <a:solidFill>
                <a:schemeClr val="accen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0175" lIns="180175" spcFirstLastPara="1" rIns="180175" wrap="square" tIns="1801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Sarabun"/>
                <a:buNone/>
              </a:pPr>
              <a:r>
                <a:rPr b="1" lang="th-TH" sz="20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การวัดผล</a:t>
              </a:r>
              <a:br>
                <a:rPr b="1" lang="th-TH" sz="20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lang="th-TH" sz="20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4 ระดับ</a:t>
              </a:r>
              <a:endParaRPr/>
            </a:p>
          </p:txBody>
        </p:sp>
      </p:grpSp>
      <p:grpSp>
        <p:nvGrpSpPr>
          <p:cNvPr id="320" name="Google Shape;320;p5"/>
          <p:cNvGrpSpPr/>
          <p:nvPr/>
        </p:nvGrpSpPr>
        <p:grpSpPr>
          <a:xfrm>
            <a:off x="5917779" y="343432"/>
            <a:ext cx="4470797" cy="2951551"/>
            <a:chOff x="1315" y="44745"/>
            <a:chExt cx="4470797" cy="2951551"/>
          </a:xfrm>
        </p:grpSpPr>
        <p:sp>
          <p:nvSpPr>
            <p:cNvPr id="321" name="Google Shape;321;p5"/>
            <p:cNvSpPr/>
            <p:nvPr/>
          </p:nvSpPr>
          <p:spPr>
            <a:xfrm>
              <a:off x="1315" y="282345"/>
              <a:ext cx="1117264" cy="316800"/>
            </a:xfrm>
            <a:prstGeom prst="rect">
              <a:avLst/>
            </a:prstGeom>
            <a:solidFill>
              <a:srgbClr val="F6E4A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5"/>
            <p:cNvSpPr txBox="1"/>
            <p:nvPr/>
          </p:nvSpPr>
          <p:spPr>
            <a:xfrm>
              <a:off x="1315" y="282345"/>
              <a:ext cx="1117264" cy="31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0625" lIns="113775" spcFirstLastPara="1" rIns="113775" wrap="square" tIns="406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None/>
              </a:pPr>
              <a:r>
                <a:rPr b="1" lang="th-TH" sz="16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ระดับประถม </a:t>
              </a:r>
              <a:endParaRPr/>
            </a:p>
          </p:txBody>
        </p:sp>
        <p:sp>
          <p:nvSpPr>
            <p:cNvPr id="323" name="Google Shape;323;p5"/>
            <p:cNvSpPr/>
            <p:nvPr/>
          </p:nvSpPr>
          <p:spPr>
            <a:xfrm>
              <a:off x="1168276" y="125217"/>
              <a:ext cx="221470" cy="631057"/>
            </a:xfrm>
            <a:prstGeom prst="leftBrace">
              <a:avLst>
                <a:gd fmla="val 35000" name="adj1"/>
                <a:gd fmla="val 50000" name="adj2"/>
              </a:avLst>
            </a:prstGeom>
            <a:noFill/>
            <a:ln cap="flat" cmpd="sng" w="12700">
              <a:solidFill>
                <a:srgbClr val="B0211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5"/>
            <p:cNvSpPr/>
            <p:nvPr/>
          </p:nvSpPr>
          <p:spPr>
            <a:xfrm>
              <a:off x="1429432" y="44745"/>
              <a:ext cx="3038960" cy="792000"/>
            </a:xfrm>
            <a:prstGeom prst="rect">
              <a:avLst/>
            </a:prstGeom>
            <a:solidFill>
              <a:srgbClr val="FAEDCA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5"/>
            <p:cNvSpPr txBox="1"/>
            <p:nvPr/>
          </p:nvSpPr>
          <p:spPr>
            <a:xfrm>
              <a:off x="1429432" y="44745"/>
              <a:ext cx="3038960" cy="792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เวลาเรียนไม่น้อยกว่าร้อยละ 80</a:t>
              </a:r>
              <a:endParaRPr b="0" i="0" sz="1600" u="none" cap="none" strike="noStrik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ผลการเรียนใช้เป็นระบบ ตัวเลข ตัวอักษร </a:t>
              </a:r>
              <a:b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</a:br>
              <a: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ร้อยละ หรือใช้คำมาตรฐาน</a:t>
              </a:r>
              <a:endParaRPr/>
            </a:p>
          </p:txBody>
        </p:sp>
        <p:sp>
          <p:nvSpPr>
            <p:cNvPr id="326" name="Google Shape;326;p5"/>
            <p:cNvSpPr/>
            <p:nvPr/>
          </p:nvSpPr>
          <p:spPr>
            <a:xfrm>
              <a:off x="1315" y="1023046"/>
              <a:ext cx="1117264" cy="316800"/>
            </a:xfrm>
            <a:prstGeom prst="rect">
              <a:avLst/>
            </a:prstGeom>
            <a:solidFill>
              <a:srgbClr val="FFCBA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5"/>
            <p:cNvSpPr txBox="1"/>
            <p:nvPr/>
          </p:nvSpPr>
          <p:spPr>
            <a:xfrm>
              <a:off x="1315" y="1023046"/>
              <a:ext cx="1117264" cy="31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0625" lIns="113775" spcFirstLastPara="1" rIns="113775" wrap="square" tIns="4062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None/>
              </a:pPr>
              <a:r>
                <a:rPr b="1" lang="th-TH" sz="1600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ระดับมัธยม</a:t>
              </a:r>
              <a:endParaRPr/>
            </a:p>
          </p:txBody>
        </p:sp>
        <p:sp>
          <p:nvSpPr>
            <p:cNvPr id="328" name="Google Shape;328;p5"/>
            <p:cNvSpPr/>
            <p:nvPr/>
          </p:nvSpPr>
          <p:spPr>
            <a:xfrm>
              <a:off x="1158337" y="915232"/>
              <a:ext cx="215851" cy="532426"/>
            </a:xfrm>
            <a:prstGeom prst="leftBrace">
              <a:avLst>
                <a:gd fmla="val 35000" name="adj1"/>
                <a:gd fmla="val 50000" name="adj2"/>
              </a:avLst>
            </a:prstGeom>
            <a:noFill/>
            <a:ln cap="flat" cmpd="sng" w="12700">
              <a:solidFill>
                <a:srgbClr val="B0211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9" name="Google Shape;329;p5"/>
            <p:cNvSpPr/>
            <p:nvPr/>
          </p:nvSpPr>
          <p:spPr>
            <a:xfrm>
              <a:off x="1423812" y="894345"/>
              <a:ext cx="3038960" cy="574200"/>
            </a:xfrm>
            <a:prstGeom prst="rect">
              <a:avLst/>
            </a:prstGeom>
            <a:solidFill>
              <a:srgbClr val="F2D883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0" name="Google Shape;330;p5"/>
            <p:cNvSpPr txBox="1"/>
            <p:nvPr/>
          </p:nvSpPr>
          <p:spPr>
            <a:xfrm>
              <a:off x="1423812" y="894345"/>
              <a:ext cx="3038960" cy="57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เวลาเรียนไม่น้อยกว่าร้อยละ 80</a:t>
              </a:r>
              <a:endParaRPr b="0" i="0" sz="1600" u="none" cap="none" strike="noStrik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dk1"/>
                  </a:solidFill>
                  <a:latin typeface="Sarabun"/>
                  <a:ea typeface="Sarabun"/>
                  <a:cs typeface="Sarabun"/>
                  <a:sym typeface="Sarabun"/>
                </a:rPr>
                <a:t>ผลการเรียนใช้เป็นตัวเลขเป็น 8 ระดับ </a:t>
              </a:r>
              <a:endParaRPr b="0" i="0" sz="1600" u="none" cap="none" strike="noStrike">
                <a:solidFill>
                  <a:schemeClr val="dk1"/>
                </a:solidFill>
                <a:latin typeface="Sarabun"/>
                <a:ea typeface="Sarabun"/>
                <a:cs typeface="Sarabun"/>
                <a:sym typeface="Sarabun"/>
              </a:endParaRPr>
            </a:p>
          </p:txBody>
        </p:sp>
        <p:sp>
          <p:nvSpPr>
            <p:cNvPr id="331" name="Google Shape;331;p5"/>
            <p:cNvSpPr/>
            <p:nvPr/>
          </p:nvSpPr>
          <p:spPr>
            <a:xfrm>
              <a:off x="1315" y="1973780"/>
              <a:ext cx="1113579" cy="574880"/>
            </a:xfrm>
            <a:prstGeom prst="rect">
              <a:avLst/>
            </a:prstGeom>
            <a:solidFill>
              <a:srgbClr val="8B3E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5"/>
            <p:cNvSpPr txBox="1"/>
            <p:nvPr/>
          </p:nvSpPr>
          <p:spPr>
            <a:xfrm>
              <a:off x="1315" y="1973780"/>
              <a:ext cx="1113579" cy="57488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128000" spcFirstLastPara="1" rIns="128000" wrap="square" tIns="4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Sarabun"/>
                <a:buNone/>
              </a:pPr>
              <a:r>
                <a:rPr b="1" lang="th-TH" sz="1800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ทุกระดับต้อง </a:t>
              </a:r>
              <a:endParaRPr/>
            </a:p>
          </p:txBody>
        </p:sp>
        <p:sp>
          <p:nvSpPr>
            <p:cNvPr id="333" name="Google Shape;333;p5"/>
            <p:cNvSpPr/>
            <p:nvPr/>
          </p:nvSpPr>
          <p:spPr>
            <a:xfrm>
              <a:off x="1184332" y="1680342"/>
              <a:ext cx="268629" cy="1161756"/>
            </a:xfrm>
            <a:prstGeom prst="leftBrace">
              <a:avLst>
                <a:gd fmla="val 35000" name="adj1"/>
                <a:gd fmla="val 50000" name="adj2"/>
              </a:avLst>
            </a:prstGeom>
            <a:noFill/>
            <a:ln cap="flat" cmpd="sng" w="12700">
              <a:solidFill>
                <a:srgbClr val="B0211C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4" name="Google Shape;334;p5"/>
            <p:cNvSpPr/>
            <p:nvPr/>
          </p:nvSpPr>
          <p:spPr>
            <a:xfrm>
              <a:off x="1471770" y="1526146"/>
              <a:ext cx="3000342" cy="1470150"/>
            </a:xfrm>
            <a:prstGeom prst="rect">
              <a:avLst/>
            </a:prstGeom>
            <a:solidFill>
              <a:srgbClr val="5F2C01"/>
            </a:solidFill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5" name="Google Shape;335;p5"/>
            <p:cNvSpPr txBox="1"/>
            <p:nvPr/>
          </p:nvSpPr>
          <p:spPr>
            <a:xfrm>
              <a:off x="1471770" y="1526146"/>
              <a:ext cx="3000342" cy="14701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0950" lIns="60950" spcFirstLastPara="1" rIns="60950" wrap="square" tIns="609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ได้รับการการตัดสินตัวขี้วัดปลายทางผ่านตามเกณฑ์ที่สถานศึกษากำหนด</a:t>
              </a:r>
              <a:endParaRPr b="0" i="0" sz="1600" u="none" cap="none" strike="noStrike">
                <a:solidFill>
                  <a:schemeClr val="lt1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ได้รับการตัดสินผลการเรียนทุกรายวิชา</a:t>
              </a:r>
              <a:endParaRPr b="0" i="0" sz="1600" u="none" cap="none" strike="noStrike">
                <a:solidFill>
                  <a:schemeClr val="lt1"/>
                </a:solidFill>
                <a:latin typeface="Sarabun"/>
                <a:ea typeface="Sarabun"/>
                <a:cs typeface="Sarabun"/>
                <a:sym typeface="Sarabun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ผ่านประเมิน การอ่าน คิดวิเคราะห์ และเขียนและผ่านเกณฑ์คุณลักษณะอันพึงประสงค์ </a:t>
              </a:r>
              <a:endParaRPr/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4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Sarabun"/>
                <a:buChar char="•"/>
              </a:pPr>
              <a:r>
                <a:rPr b="1" i="0" lang="th-TH" sz="1600" u="none" cap="none" strike="noStrike">
                  <a:solidFill>
                    <a:schemeClr val="lt1"/>
                  </a:solidFill>
                  <a:latin typeface="Sarabun"/>
                  <a:ea typeface="Sarabun"/>
                  <a:cs typeface="Sarabun"/>
                  <a:sym typeface="Sarabun"/>
                </a:rPr>
                <a:t>ผ่านกิจกรรมพัฒนาผู้เรียน</a:t>
              </a:r>
              <a:endParaRPr/>
            </a:p>
          </p:txBody>
        </p:sp>
      </p:grpSp>
      <p:grpSp>
        <p:nvGrpSpPr>
          <p:cNvPr id="336" name="Google Shape;336;p5"/>
          <p:cNvGrpSpPr/>
          <p:nvPr/>
        </p:nvGrpSpPr>
        <p:grpSpPr>
          <a:xfrm>
            <a:off x="8423490" y="3419209"/>
            <a:ext cx="2766733" cy="2019071"/>
            <a:chOff x="-1647285" y="2139214"/>
            <a:chExt cx="2766733" cy="2019071"/>
          </a:xfrm>
        </p:grpSpPr>
        <p:sp>
          <p:nvSpPr>
            <p:cNvPr id="337" name="Google Shape;337;p5"/>
            <p:cNvSpPr/>
            <p:nvPr/>
          </p:nvSpPr>
          <p:spPr>
            <a:xfrm>
              <a:off x="2184" y="2139214"/>
              <a:ext cx="1117264" cy="33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sp>
          <p:nvSpPr>
            <p:cNvPr id="338" name="Google Shape;338;p5"/>
            <p:cNvSpPr txBox="1"/>
            <p:nvPr/>
          </p:nvSpPr>
          <p:spPr>
            <a:xfrm>
              <a:off x="-1647285" y="3821685"/>
              <a:ext cx="1321323" cy="33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3175" lIns="120900" spcFirstLastPara="1" rIns="120900" wrap="square" tIns="43175">
              <a:noAutofit/>
            </a:bodyPr>
            <a:lstStyle/>
            <a:p>
              <a:pPr indent="0" lvl="0" marL="0" marR="0" rtl="0" algn="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2400"/>
                <a:buFont typeface="Sarabun"/>
                <a:buNone/>
              </a:pPr>
              <a:r>
                <a:rPr b="1" lang="th-TH" sz="2400">
                  <a:solidFill>
                    <a:schemeClr val="accent1"/>
                  </a:solidFill>
                  <a:latin typeface="Sarabun"/>
                  <a:ea typeface="Sarabun"/>
                  <a:cs typeface="Sarabun"/>
                  <a:sym typeface="Sarabun"/>
                </a:rPr>
                <a:t>จบการศึกษา</a:t>
              </a:r>
              <a:endParaRPr/>
            </a:p>
          </p:txBody>
        </p:sp>
      </p:grpSp>
      <p:sp>
        <p:nvSpPr>
          <p:cNvPr id="339" name="Google Shape;339;p5"/>
          <p:cNvSpPr/>
          <p:nvPr/>
        </p:nvSpPr>
        <p:spPr>
          <a:xfrm>
            <a:off x="9553679" y="124091"/>
            <a:ext cx="2398654" cy="451787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151515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การตัดสิน ให้ระดับผลการเรียน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5"/>
          <p:cNvSpPr/>
          <p:nvPr/>
        </p:nvSpPr>
        <p:spPr>
          <a:xfrm>
            <a:off x="8300071" y="5109210"/>
            <a:ext cx="1548840" cy="451787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151515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การจบการศึกษา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1" name="Google Shape;34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239611">
            <a:off x="10307671" y="1778449"/>
            <a:ext cx="1592862" cy="1543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5"/>
          <p:cNvPicPr preferRelativeResize="0"/>
          <p:nvPr/>
        </p:nvPicPr>
        <p:blipFill rotWithShape="1">
          <a:blip r:embed="rId5">
            <a:alphaModFix/>
          </a:blip>
          <a:srcRect b="366" l="0" r="17874" t="0"/>
          <a:stretch/>
        </p:blipFill>
        <p:spPr>
          <a:xfrm>
            <a:off x="0" y="3107082"/>
            <a:ext cx="3151321" cy="1911558"/>
          </a:xfrm>
          <a:prstGeom prst="rect">
            <a:avLst/>
          </a:prstGeom>
          <a:noFill/>
          <a:ln>
            <a:noFill/>
          </a:ln>
        </p:spPr>
      </p:pic>
      <p:sp>
        <p:nvSpPr>
          <p:cNvPr id="343" name="Google Shape;343;p5"/>
          <p:cNvSpPr/>
          <p:nvPr/>
        </p:nvSpPr>
        <p:spPr>
          <a:xfrm>
            <a:off x="646166" y="3604298"/>
            <a:ext cx="1455719" cy="451787"/>
          </a:xfrm>
          <a:custGeom>
            <a:rect b="b" l="l" r="r" t="t"/>
            <a:pathLst>
              <a:path extrusionOk="0" h="505128" w="808206">
                <a:moveTo>
                  <a:pt x="0" y="50513"/>
                </a:moveTo>
                <a:cubicBezTo>
                  <a:pt x="0" y="22615"/>
                  <a:pt x="22615" y="0"/>
                  <a:pt x="50513" y="0"/>
                </a:cubicBezTo>
                <a:lnTo>
                  <a:pt x="757693" y="0"/>
                </a:lnTo>
                <a:cubicBezTo>
                  <a:pt x="785591" y="0"/>
                  <a:pt x="808206" y="22615"/>
                  <a:pt x="808206" y="50513"/>
                </a:cubicBezTo>
                <a:lnTo>
                  <a:pt x="808206" y="454615"/>
                </a:lnTo>
                <a:cubicBezTo>
                  <a:pt x="808206" y="482513"/>
                  <a:pt x="785591" y="505128"/>
                  <a:pt x="757693" y="505128"/>
                </a:cubicBezTo>
                <a:lnTo>
                  <a:pt x="50513" y="505128"/>
                </a:lnTo>
                <a:cubicBezTo>
                  <a:pt x="22615" y="505128"/>
                  <a:pt x="0" y="482513"/>
                  <a:pt x="0" y="454615"/>
                </a:cubicBezTo>
                <a:lnTo>
                  <a:pt x="0" y="50513"/>
                </a:lnTo>
                <a:close/>
              </a:path>
            </a:pathLst>
          </a:custGeom>
          <a:solidFill>
            <a:srgbClr val="151515">
              <a:alpha val="89803"/>
            </a:srgbClr>
          </a:solidFill>
          <a:ln cap="flat" cmpd="sng" w="12700">
            <a:solidFill>
              <a:srgbClr val="DF2D2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8750" lIns="35750" spcFirstLastPara="1" rIns="35750" wrap="square" tIns="287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th-TH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การเทียบโอน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4" name="Google Shape;344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33444" y="1180970"/>
            <a:ext cx="2079870" cy="1572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90993" y="1724856"/>
            <a:ext cx="2715907" cy="13579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Vapor Trail">
  <a:themeElements>
    <a:clrScheme name="Vapor Trail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2019-06-11T04:51:33Z</dcterms:created>
  <dc:creator>satak prajong</dc:creator>
</cp:coreProperties>
</file>